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340" r:id="rId3"/>
    <p:sldId id="341" r:id="rId4"/>
    <p:sldId id="342" r:id="rId5"/>
    <p:sldId id="343" r:id="rId6"/>
    <p:sldId id="344" r:id="rId7"/>
    <p:sldId id="282" r:id="rId8"/>
    <p:sldId id="306" r:id="rId9"/>
    <p:sldId id="283" r:id="rId10"/>
    <p:sldId id="289" r:id="rId11"/>
    <p:sldId id="325" r:id="rId12"/>
    <p:sldId id="326" r:id="rId13"/>
    <p:sldId id="327" r:id="rId14"/>
    <p:sldId id="328" r:id="rId15"/>
    <p:sldId id="324" r:id="rId16"/>
    <p:sldId id="305" r:id="rId17"/>
    <p:sldId id="304" r:id="rId18"/>
    <p:sldId id="336" r:id="rId19"/>
    <p:sldId id="346" r:id="rId20"/>
    <p:sldId id="347" r:id="rId21"/>
    <p:sldId id="348" r:id="rId22"/>
    <p:sldId id="349" r:id="rId23"/>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o Berdzuli" initials="NB" lastIdx="14" clrIdx="0">
    <p:extLst/>
  </p:cmAuthor>
  <p:cmAuthor id="2" name="Marina Latsabidze" initials="ML" lastIdx="10" clrIdx="1"/>
  <p:cmAuthor id="3" name="Natia Nogaideli" initials="NN" lastIdx="40" clrIdx="2"/>
  <p:cmAuthor id="4" name="Shota Jamburidze" initials="SJ" lastIdx="23" clrIdx="3"/>
  <p:cmAuthor id="5" name="1" initials="1" lastIdx="35"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009999"/>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jamburidze\Desktop\Prescriptions(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jamburidze\Desktop\Prescriptions(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გამოწერილი </a:t>
            </a:r>
            <a:r>
              <a:rPr lang="ka-GE" dirty="0" smtClean="0"/>
              <a:t>ელ-რეცეპტების </a:t>
            </a:r>
            <a:r>
              <a:rPr lang="ka-GE" dirty="0"/>
              <a:t>რაოდენობა</a:t>
            </a:r>
          </a:p>
        </c:rich>
      </c:tx>
      <c:overlay val="0"/>
    </c:title>
    <c:autoTitleDeleted val="0"/>
    <c:plotArea>
      <c:layout>
        <c:manualLayout>
          <c:layoutTarget val="inner"/>
          <c:xMode val="edge"/>
          <c:yMode val="edge"/>
          <c:x val="4.5676421185582572E-2"/>
          <c:y val="0.13427604308082181"/>
          <c:w val="0.9497256027218981"/>
          <c:h val="0.46580601562735696"/>
        </c:manualLayout>
      </c:layout>
      <c:barChart>
        <c:barDir val="col"/>
        <c:grouping val="clustered"/>
        <c:varyColors val="0"/>
        <c:ser>
          <c:idx val="0"/>
          <c:order val="0"/>
          <c:tx>
            <c:strRef>
              <c:f>Sheet5!$C$1</c:f>
              <c:strCache>
                <c:ptCount val="1"/>
                <c:pt idx="0">
                  <c:v>გამოწერილი რეცეპტების რაოდენობა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Sheet5!$A$2:$B$17</c:f>
              <c:multiLvlStrCache>
                <c:ptCount val="16"/>
                <c:lvl>
                  <c:pt idx="0">
                    <c:v>აგვისტო</c:v>
                  </c:pt>
                  <c:pt idx="1">
                    <c:v>სექტემბერი</c:v>
                  </c:pt>
                  <c:pt idx="2">
                    <c:v>ოქტომბერი</c:v>
                  </c:pt>
                  <c:pt idx="3">
                    <c:v>ნოემბერი</c:v>
                  </c:pt>
                  <c:pt idx="4">
                    <c:v>დეკემბერი</c:v>
                  </c:pt>
                  <c:pt idx="5">
                    <c:v>იანვარი</c:v>
                  </c:pt>
                  <c:pt idx="6">
                    <c:v>თებერვალი</c:v>
                  </c:pt>
                  <c:pt idx="7">
                    <c:v>მარტი</c:v>
                  </c:pt>
                  <c:pt idx="8">
                    <c:v>აპრილი</c:v>
                  </c:pt>
                  <c:pt idx="9">
                    <c:v>მაისი</c:v>
                  </c:pt>
                  <c:pt idx="10">
                    <c:v>ივნისი</c:v>
                  </c:pt>
                  <c:pt idx="11">
                    <c:v>ივლისი</c:v>
                  </c:pt>
                  <c:pt idx="12">
                    <c:v>აგვისტო</c:v>
                  </c:pt>
                  <c:pt idx="13">
                    <c:v>სექტემბერი</c:v>
                  </c:pt>
                  <c:pt idx="14">
                    <c:v>ოქტომბერი</c:v>
                  </c:pt>
                  <c:pt idx="15">
                    <c:v>2 ნოემბერი</c:v>
                  </c:pt>
                </c:lvl>
                <c:lvl>
                  <c:pt idx="0">
                    <c:v>2016</c:v>
                  </c:pt>
                  <c:pt idx="5">
                    <c:v>2017</c:v>
                  </c:pt>
                </c:lvl>
              </c:multiLvlStrCache>
            </c:multiLvlStrRef>
          </c:cat>
          <c:val>
            <c:numRef>
              <c:f>Sheet5!$C$2:$C$17</c:f>
              <c:numCache>
                <c:formatCode>General</c:formatCode>
                <c:ptCount val="16"/>
                <c:pt idx="0">
                  <c:v>3617</c:v>
                </c:pt>
                <c:pt idx="1">
                  <c:v>4994</c:v>
                </c:pt>
                <c:pt idx="2">
                  <c:v>4313</c:v>
                </c:pt>
                <c:pt idx="3">
                  <c:v>3115</c:v>
                </c:pt>
                <c:pt idx="4">
                  <c:v>3057</c:v>
                </c:pt>
                <c:pt idx="5">
                  <c:v>3339</c:v>
                </c:pt>
                <c:pt idx="6">
                  <c:v>3011</c:v>
                </c:pt>
                <c:pt idx="7">
                  <c:v>2758</c:v>
                </c:pt>
                <c:pt idx="8">
                  <c:v>1776</c:v>
                </c:pt>
                <c:pt idx="9">
                  <c:v>1410</c:v>
                </c:pt>
                <c:pt idx="10">
                  <c:v>751</c:v>
                </c:pt>
                <c:pt idx="11">
                  <c:v>403</c:v>
                </c:pt>
                <c:pt idx="12">
                  <c:v>211</c:v>
                </c:pt>
                <c:pt idx="13">
                  <c:v>264</c:v>
                </c:pt>
                <c:pt idx="14">
                  <c:v>750</c:v>
                </c:pt>
                <c:pt idx="15">
                  <c:v>293</c:v>
                </c:pt>
              </c:numCache>
            </c:numRef>
          </c:val>
        </c:ser>
        <c:dLbls>
          <c:showLegendKey val="0"/>
          <c:showVal val="0"/>
          <c:showCatName val="0"/>
          <c:showSerName val="0"/>
          <c:showPercent val="0"/>
          <c:showBubbleSize val="0"/>
        </c:dLbls>
        <c:gapWidth val="150"/>
        <c:axId val="1836478944"/>
        <c:axId val="1836482208"/>
      </c:barChart>
      <c:catAx>
        <c:axId val="1836478944"/>
        <c:scaling>
          <c:orientation val="minMax"/>
        </c:scaling>
        <c:delete val="0"/>
        <c:axPos val="b"/>
        <c:numFmt formatCode="General" sourceLinked="0"/>
        <c:majorTickMark val="out"/>
        <c:minorTickMark val="none"/>
        <c:tickLblPos val="nextTo"/>
        <c:crossAx val="1836482208"/>
        <c:crosses val="autoZero"/>
        <c:auto val="1"/>
        <c:lblAlgn val="ctr"/>
        <c:lblOffset val="100"/>
        <c:noMultiLvlLbl val="0"/>
      </c:catAx>
      <c:valAx>
        <c:axId val="1836482208"/>
        <c:scaling>
          <c:orientation val="minMax"/>
        </c:scaling>
        <c:delete val="0"/>
        <c:axPos val="l"/>
        <c:majorGridlines/>
        <c:numFmt formatCode="General" sourceLinked="1"/>
        <c:majorTickMark val="out"/>
        <c:minorTickMark val="none"/>
        <c:tickLblPos val="nextTo"/>
        <c:crossAx val="1836478944"/>
        <c:crosses val="autoZero"/>
        <c:crossBetween val="between"/>
      </c:valAx>
      <c:spPr>
        <a:noFill/>
        <a:ln w="25400">
          <a:noFill/>
        </a:ln>
      </c:spPr>
    </c:plotArea>
    <c:legend>
      <c:legendPos val="r"/>
      <c:layout>
        <c:manualLayout>
          <c:xMode val="edge"/>
          <c:yMode val="edge"/>
          <c:x val="2.1213632273433165E-2"/>
          <c:y val="0.92394195553142067"/>
          <c:w val="0.27532128449668769"/>
          <c:h val="5.5426554439315774E-2"/>
        </c:manualLayout>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რეალიზებული </a:t>
            </a:r>
            <a:r>
              <a:rPr lang="ka-GE" dirty="0" smtClean="0"/>
              <a:t>ელ-რეცეპტების </a:t>
            </a:r>
            <a:r>
              <a:rPr lang="ka-GE" dirty="0"/>
              <a:t>რაოდენობა</a:t>
            </a:r>
          </a:p>
        </c:rich>
      </c:tx>
      <c:overlay val="0"/>
    </c:title>
    <c:autoTitleDeleted val="0"/>
    <c:plotArea>
      <c:layout>
        <c:manualLayout>
          <c:layoutTarget val="inner"/>
          <c:xMode val="edge"/>
          <c:yMode val="edge"/>
          <c:x val="4.5676421185582572E-2"/>
          <c:y val="0.13427604308082181"/>
          <c:w val="0.9497256027218981"/>
          <c:h val="0.46580601562735696"/>
        </c:manualLayout>
      </c:layout>
      <c:barChart>
        <c:barDir val="col"/>
        <c:grouping val="clustered"/>
        <c:varyColors val="0"/>
        <c:ser>
          <c:idx val="0"/>
          <c:order val="0"/>
          <c:tx>
            <c:strRef>
              <c:f>Sheet5!$D$1</c:f>
              <c:strCache>
                <c:ptCount val="1"/>
                <c:pt idx="0">
                  <c:v>რეალიზებული რეცეპტების რაოდენობა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Sheet5!$A$2:$B$17</c:f>
              <c:multiLvlStrCache>
                <c:ptCount val="16"/>
                <c:lvl>
                  <c:pt idx="0">
                    <c:v>აგვისტო</c:v>
                  </c:pt>
                  <c:pt idx="1">
                    <c:v>სექტემბერი</c:v>
                  </c:pt>
                  <c:pt idx="2">
                    <c:v>ოქტომბერი</c:v>
                  </c:pt>
                  <c:pt idx="3">
                    <c:v>ნოემბერი</c:v>
                  </c:pt>
                  <c:pt idx="4">
                    <c:v>დეკემბერი</c:v>
                  </c:pt>
                  <c:pt idx="5">
                    <c:v>იანვარი</c:v>
                  </c:pt>
                  <c:pt idx="6">
                    <c:v>თებერვალი</c:v>
                  </c:pt>
                  <c:pt idx="7">
                    <c:v>მარტი</c:v>
                  </c:pt>
                  <c:pt idx="8">
                    <c:v>აპრილი</c:v>
                  </c:pt>
                  <c:pt idx="9">
                    <c:v>მაისი</c:v>
                  </c:pt>
                  <c:pt idx="10">
                    <c:v>ივნისი</c:v>
                  </c:pt>
                  <c:pt idx="11">
                    <c:v>ივლისი</c:v>
                  </c:pt>
                  <c:pt idx="12">
                    <c:v>აგვისტო</c:v>
                  </c:pt>
                  <c:pt idx="13">
                    <c:v>სექტემბერი</c:v>
                  </c:pt>
                  <c:pt idx="14">
                    <c:v>ოქტომბერი</c:v>
                  </c:pt>
                  <c:pt idx="15">
                    <c:v>2 ნოემბერი</c:v>
                  </c:pt>
                </c:lvl>
                <c:lvl>
                  <c:pt idx="0">
                    <c:v>2016</c:v>
                  </c:pt>
                  <c:pt idx="5">
                    <c:v>2017</c:v>
                  </c:pt>
                </c:lvl>
              </c:multiLvlStrCache>
            </c:multiLvlStrRef>
          </c:cat>
          <c:val>
            <c:numRef>
              <c:f>Sheet5!$D$2:$D$17</c:f>
              <c:numCache>
                <c:formatCode>General</c:formatCode>
                <c:ptCount val="16"/>
                <c:pt idx="0">
                  <c:v>700</c:v>
                </c:pt>
                <c:pt idx="1">
                  <c:v>727</c:v>
                </c:pt>
                <c:pt idx="2">
                  <c:v>537</c:v>
                </c:pt>
                <c:pt idx="3">
                  <c:v>433</c:v>
                </c:pt>
                <c:pt idx="4">
                  <c:v>332</c:v>
                </c:pt>
                <c:pt idx="5">
                  <c:v>252</c:v>
                </c:pt>
                <c:pt idx="6">
                  <c:v>179</c:v>
                </c:pt>
                <c:pt idx="7">
                  <c:v>115</c:v>
                </c:pt>
                <c:pt idx="8">
                  <c:v>0</c:v>
                </c:pt>
                <c:pt idx="9">
                  <c:v>0</c:v>
                </c:pt>
                <c:pt idx="10">
                  <c:v>2</c:v>
                </c:pt>
                <c:pt idx="11">
                  <c:v>2</c:v>
                </c:pt>
                <c:pt idx="12">
                  <c:v>33</c:v>
                </c:pt>
                <c:pt idx="13">
                  <c:v>0</c:v>
                </c:pt>
                <c:pt idx="14">
                  <c:v>0</c:v>
                </c:pt>
                <c:pt idx="15">
                  <c:v>26</c:v>
                </c:pt>
              </c:numCache>
            </c:numRef>
          </c:val>
        </c:ser>
        <c:dLbls>
          <c:showLegendKey val="0"/>
          <c:showVal val="0"/>
          <c:showCatName val="0"/>
          <c:showSerName val="0"/>
          <c:showPercent val="0"/>
          <c:showBubbleSize val="0"/>
        </c:dLbls>
        <c:gapWidth val="150"/>
        <c:axId val="1836476768"/>
        <c:axId val="1836470240"/>
      </c:barChart>
      <c:catAx>
        <c:axId val="1836476768"/>
        <c:scaling>
          <c:orientation val="minMax"/>
        </c:scaling>
        <c:delete val="0"/>
        <c:axPos val="b"/>
        <c:numFmt formatCode="General" sourceLinked="0"/>
        <c:majorTickMark val="out"/>
        <c:minorTickMark val="none"/>
        <c:tickLblPos val="nextTo"/>
        <c:crossAx val="1836470240"/>
        <c:crosses val="autoZero"/>
        <c:auto val="1"/>
        <c:lblAlgn val="ctr"/>
        <c:lblOffset val="100"/>
        <c:noMultiLvlLbl val="0"/>
      </c:catAx>
      <c:valAx>
        <c:axId val="1836470240"/>
        <c:scaling>
          <c:orientation val="minMax"/>
        </c:scaling>
        <c:delete val="0"/>
        <c:axPos val="l"/>
        <c:majorGridlines/>
        <c:numFmt formatCode="General" sourceLinked="1"/>
        <c:majorTickMark val="out"/>
        <c:minorTickMark val="none"/>
        <c:tickLblPos val="nextTo"/>
        <c:crossAx val="1836476768"/>
        <c:crosses val="autoZero"/>
        <c:crossBetween val="between"/>
      </c:valAx>
      <c:spPr>
        <a:noFill/>
        <a:ln w="25400">
          <a:noFill/>
        </a:ln>
      </c:spPr>
    </c:plotArea>
    <c:legend>
      <c:legendPos val="r"/>
      <c:layout>
        <c:manualLayout>
          <c:xMode val="edge"/>
          <c:yMode val="edge"/>
          <c:x val="2.1213632273433165E-2"/>
          <c:y val="0.92394195553142067"/>
          <c:w val="0.27532128449668769"/>
          <c:h val="5.5426554439315774E-2"/>
        </c:manualLayout>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40175" y="0"/>
            <a:ext cx="3013075" cy="466725"/>
          </a:xfrm>
          <a:prstGeom prst="rect">
            <a:avLst/>
          </a:prstGeom>
        </p:spPr>
        <p:txBody>
          <a:bodyPr vert="horz" lIns="91440" tIns="45720" rIns="91440" bIns="45720" rtlCol="0"/>
          <a:lstStyle>
            <a:lvl1pPr algn="r">
              <a:defRPr sz="1200"/>
            </a:lvl1pPr>
          </a:lstStyle>
          <a:p>
            <a:fld id="{A17AAA20-E06F-4FC0-9531-584E96D3FC06}" type="datetimeFigureOut">
              <a:rPr lang="en-US" smtClean="0"/>
              <a:t>04-Dec-17</a:t>
            </a:fld>
            <a:endParaRPr lang="en-US"/>
          </a:p>
        </p:txBody>
      </p:sp>
      <p:sp>
        <p:nvSpPr>
          <p:cNvPr id="4" name="Footer Placeholder 3"/>
          <p:cNvSpPr>
            <a:spLocks noGrp="1"/>
          </p:cNvSpPr>
          <p:nvPr>
            <p:ph type="ftr" sz="quarter" idx="2"/>
          </p:nvPr>
        </p:nvSpPr>
        <p:spPr>
          <a:xfrm>
            <a:off x="0" y="8842375"/>
            <a:ext cx="30130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40175" y="8842375"/>
            <a:ext cx="3013075" cy="466725"/>
          </a:xfrm>
          <a:prstGeom prst="rect">
            <a:avLst/>
          </a:prstGeom>
        </p:spPr>
        <p:txBody>
          <a:bodyPr vert="horz" lIns="91440" tIns="45720" rIns="91440" bIns="45720" rtlCol="0" anchor="b"/>
          <a:lstStyle>
            <a:lvl1pPr algn="r">
              <a:defRPr sz="1200"/>
            </a:lvl1pPr>
          </a:lstStyle>
          <a:p>
            <a:fld id="{1F79C151-9B61-4FD3-BBEE-885AB3787B68}" type="slidenum">
              <a:rPr lang="en-US" smtClean="0"/>
              <a:t>‹#›</a:t>
            </a:fld>
            <a:endParaRPr lang="en-US"/>
          </a:p>
        </p:txBody>
      </p:sp>
    </p:spTree>
    <p:extLst>
      <p:ext uri="{BB962C8B-B14F-4D97-AF65-F5344CB8AC3E}">
        <p14:creationId xmlns:p14="http://schemas.microsoft.com/office/powerpoint/2010/main" val="32740026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3014393" cy="465616"/>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938871" y="0"/>
            <a:ext cx="3014393" cy="465616"/>
          </a:xfrm>
          <a:prstGeom prst="rect">
            <a:avLst/>
          </a:prstGeom>
        </p:spPr>
        <p:txBody>
          <a:bodyPr vert="horz" lIns="91440" tIns="45720" rIns="91440" bIns="45720" rtlCol="0"/>
          <a:lstStyle>
            <a:lvl1pPr algn="r">
              <a:defRPr sz="1200"/>
            </a:lvl1pPr>
          </a:lstStyle>
          <a:p>
            <a:fld id="{FCD243A2-AA51-46C1-83B4-D0BBE6D76678}" type="datetimeFigureOut">
              <a:rPr lang="en-US" smtClean="0"/>
              <a:pPr/>
              <a:t>04-Dec-17</a:t>
            </a:fld>
            <a:endParaRPr lang="en-US"/>
          </a:p>
        </p:txBody>
      </p:sp>
      <p:sp>
        <p:nvSpPr>
          <p:cNvPr id="4" name="Образ слайда 3"/>
          <p:cNvSpPr>
            <a:spLocks noGrp="1" noRot="1" noChangeAspect="1"/>
          </p:cNvSpPr>
          <p:nvPr>
            <p:ph type="sldImg" idx="2"/>
          </p:nvPr>
        </p:nvSpPr>
        <p:spPr>
          <a:xfrm>
            <a:off x="1149350" y="696913"/>
            <a:ext cx="4656138"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96114" y="4422543"/>
            <a:ext cx="5562610" cy="418893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1" y="8841885"/>
            <a:ext cx="3014393" cy="465616"/>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938871" y="8841885"/>
            <a:ext cx="3014393" cy="465616"/>
          </a:xfrm>
          <a:prstGeom prst="rect">
            <a:avLst/>
          </a:prstGeom>
        </p:spPr>
        <p:txBody>
          <a:bodyPr vert="horz" lIns="91440" tIns="45720" rIns="91440" bIns="45720" rtlCol="0" anchor="b"/>
          <a:lstStyle>
            <a:lvl1pPr algn="r">
              <a:defRPr sz="1200"/>
            </a:lvl1pPr>
          </a:lstStyle>
          <a:p>
            <a:fld id="{D683A68E-E1A6-49EE-98E5-320E8354BCB0}" type="slidenum">
              <a:rPr lang="en-US" smtClean="0"/>
              <a:pPr/>
              <a:t>‹#›</a:t>
            </a:fld>
            <a:endParaRPr lang="en-US"/>
          </a:p>
        </p:txBody>
      </p:sp>
    </p:spTree>
    <p:extLst>
      <p:ext uri="{BB962C8B-B14F-4D97-AF65-F5344CB8AC3E}">
        <p14:creationId xmlns:p14="http://schemas.microsoft.com/office/powerpoint/2010/main" val="2118655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04-Dec-17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5174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04-Dec-17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6882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04-Dec-17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7838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45"/>
            <a:ext cx="8497092" cy="616455"/>
          </a:xfrm>
        </p:spPr>
        <p:txBody>
          <a:bodyPr anchor="ctr" anchorCtr="0">
            <a:noAutofit/>
          </a:bodyPr>
          <a:lstStyle>
            <a:lvl1pPr>
              <a:lnSpc>
                <a:spcPct val="100000"/>
              </a:lnSpc>
              <a:defRPr/>
            </a:lvl1pPr>
          </a:lstStyle>
          <a:p>
            <a:endParaRPr lang="de-DE" dirty="0"/>
          </a:p>
        </p:txBody>
      </p:sp>
      <p:sp>
        <p:nvSpPr>
          <p:cNvPr id="3" name="Datumsplatzhalter 2"/>
          <p:cNvSpPr>
            <a:spLocks noGrp="1"/>
          </p:cNvSpPr>
          <p:nvPr>
            <p:ph type="dt" sz="half" idx="10"/>
          </p:nvPr>
        </p:nvSpPr>
        <p:spPr/>
        <p:txBody>
          <a:bodyPr/>
          <a:lstStyle/>
          <a:p>
            <a:fld id="{1D8BD707-D9CF-40AE-B4C6-C98DA3205C09}" type="datetimeFigureOut">
              <a:rPr lang="en-US" smtClean="0"/>
              <a:pPr/>
              <a:t>04-Dec-17</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marL="0" indent="0">
              <a:spcAft>
                <a:spcPts val="600"/>
              </a:spcAft>
              <a:buNone/>
              <a:defRPr sz="2000"/>
            </a:lvl1pPr>
          </a:lstStyle>
          <a:p>
            <a:pPr lvl="0"/>
            <a:r>
              <a:rPr lang="en-US" dirty="0"/>
              <a:t>Click to edit Master text styles</a:t>
            </a:r>
          </a:p>
        </p:txBody>
      </p:sp>
    </p:spTree>
    <p:extLst>
      <p:ext uri="{BB962C8B-B14F-4D97-AF65-F5344CB8AC3E}">
        <p14:creationId xmlns:p14="http://schemas.microsoft.com/office/powerpoint/2010/main" val="676881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45"/>
            <a:ext cx="8497092" cy="616455"/>
          </a:xfrm>
        </p:spPr>
        <p:txBody>
          <a:bodyPr anchor="ctr" anchorCtr="0">
            <a:noAutofit/>
          </a:bodyPr>
          <a:lstStyle>
            <a:lvl1pPr>
              <a:lnSpc>
                <a:spcPct val="100000"/>
              </a:lnSpc>
              <a:defRPr/>
            </a:lvl1pPr>
          </a:lstStyle>
          <a:p>
            <a:endParaRPr lang="de-DE" dirty="0"/>
          </a:p>
        </p:txBody>
      </p:sp>
      <p:sp>
        <p:nvSpPr>
          <p:cNvPr id="3" name="Datumsplatzhalter 2"/>
          <p:cNvSpPr>
            <a:spLocks noGrp="1"/>
          </p:cNvSpPr>
          <p:nvPr>
            <p:ph type="dt" sz="half" idx="10"/>
          </p:nvPr>
        </p:nvSpPr>
        <p:spPr/>
        <p:txBody>
          <a:bodyPr/>
          <a:lstStyle/>
          <a:p>
            <a:fld id="{1D8BD707-D9CF-40AE-B4C6-C98DA3205C09}" type="datetimeFigureOut">
              <a:rPr lang="en-US" smtClean="0"/>
              <a:pPr/>
              <a:t>04-Dec-17</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marL="0" indent="0">
              <a:spcAft>
                <a:spcPts val="600"/>
              </a:spcAft>
              <a:buNone/>
              <a:defRPr sz="2000"/>
            </a:lvl1pPr>
          </a:lstStyle>
          <a:p>
            <a:pPr lvl="0"/>
            <a:r>
              <a:rPr lang="en-US" dirty="0" smtClean="0"/>
              <a:t>Click to edit Master text styles</a:t>
            </a:r>
          </a:p>
        </p:txBody>
      </p:sp>
    </p:spTree>
    <p:extLst>
      <p:ext uri="{BB962C8B-B14F-4D97-AF65-F5344CB8AC3E}">
        <p14:creationId xmlns:p14="http://schemas.microsoft.com/office/powerpoint/2010/main" val="86135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04-Dec-17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95622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04-Dec-17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1732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04-Dec-17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9500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04-Dec-17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9067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04-Dec-17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946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04-Dec-17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96826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6752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3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53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04-Dec-17</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486388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analytics.gncc.ge/"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362200"/>
            <a:ext cx="6858000" cy="1147762"/>
          </a:xfrm>
        </p:spPr>
        <p:txBody>
          <a:bodyPr>
            <a:normAutofit/>
          </a:bodyPr>
          <a:lstStyle/>
          <a:p>
            <a:r>
              <a:rPr lang="ka-GE" sz="3600" dirty="0" smtClean="0">
                <a:latin typeface="Arial Unicode MS" panose="020B0604020202020204" pitchFamily="34" charset="-128"/>
                <a:ea typeface="Arial Unicode MS" panose="020B0604020202020204" pitchFamily="34" charset="-128"/>
                <a:cs typeface="Arial Unicode MS" panose="020B0604020202020204" pitchFamily="34" charset="-128"/>
              </a:rPr>
              <a:t>ელექტრონული რეცეპტის სახელმწიფო სისტემა</a:t>
            </a:r>
            <a:endParaRPr lang="en-US" sz="36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a:xfrm>
            <a:off x="1219200" y="4114800"/>
            <a:ext cx="6858000" cy="588962"/>
          </a:xfrm>
        </p:spPr>
        <p:txBody>
          <a:bodyPr>
            <a:noAutofit/>
          </a:bodyPr>
          <a:lstStyle/>
          <a:p>
            <a:r>
              <a:rPr lang="ka-GE" sz="1800" dirty="0" smtClean="0">
                <a:latin typeface="Arial Unicode MS" panose="020B0604020202020204" pitchFamily="34" charset="-128"/>
                <a:ea typeface="Arial Unicode MS" panose="020B0604020202020204" pitchFamily="34" charset="-128"/>
                <a:cs typeface="Arial Unicode MS" panose="020B0604020202020204" pitchFamily="34" charset="-128"/>
              </a:rPr>
              <a:t>პროექტის რეგიონებში დანერგვის გეგმა</a:t>
            </a:r>
          </a:p>
          <a:p>
            <a:r>
              <a:rPr lang="en-US" sz="1800" dirty="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ka-GE" sz="1800"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800" dirty="0" smtClean="0">
                <a:latin typeface="Arial Unicode MS" panose="020B0604020202020204" pitchFamily="34" charset="-128"/>
                <a:ea typeface="Arial Unicode MS" panose="020B0604020202020204" pitchFamily="34" charset="-128"/>
                <a:cs typeface="Arial Unicode MS" panose="020B0604020202020204" pitchFamily="34" charset="-128"/>
              </a:rPr>
              <a:t>2</a:t>
            </a:r>
            <a:r>
              <a:rPr lang="ka-GE" sz="1800" dirty="0" smtClean="0">
                <a:latin typeface="Arial Unicode MS" panose="020B0604020202020204" pitchFamily="34" charset="-128"/>
                <a:ea typeface="Arial Unicode MS" panose="020B0604020202020204" pitchFamily="34" charset="-128"/>
                <a:cs typeface="Arial Unicode MS" panose="020B0604020202020204" pitchFamily="34" charset="-128"/>
              </a:rPr>
              <a:t>/2017</a:t>
            </a:r>
            <a:endParaRPr lang="en-US"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628294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8991600" cy="854071"/>
          </a:xfrm>
        </p:spPr>
        <p:txBody>
          <a:bodyPr>
            <a:noAutofit/>
          </a:bodyPr>
          <a:lstStyle/>
          <a:p>
            <a:r>
              <a:rPr lang="ka-GE" sz="2400" b="1" dirty="0" smtClean="0"/>
              <a:t>მოტივაცია საყოველთაო ჯანდაცვისა და ვერტიკალურ პროგრამებში ჩართული სამედიცინო დაწესებულებებისათვის გარდამავალ </a:t>
            </a:r>
            <a:r>
              <a:rPr lang="ka-GE" sz="2400" b="1" dirty="0"/>
              <a:t>პერიოდში - 2018 წლის განმავლობაში</a:t>
            </a:r>
            <a:endParaRPr lang="en-US" sz="2400" b="1" dirty="0"/>
          </a:p>
        </p:txBody>
      </p:sp>
      <p:sp>
        <p:nvSpPr>
          <p:cNvPr id="3" name="Content Placeholder 2"/>
          <p:cNvSpPr>
            <a:spLocks noGrp="1"/>
          </p:cNvSpPr>
          <p:nvPr>
            <p:ph idx="1"/>
          </p:nvPr>
        </p:nvSpPr>
        <p:spPr>
          <a:xfrm>
            <a:off x="152400" y="1600200"/>
            <a:ext cx="8915400" cy="4576763"/>
          </a:xfrm>
        </p:spPr>
        <p:txBody>
          <a:bodyPr>
            <a:normAutofit/>
          </a:bodyPr>
          <a:lstStyle/>
          <a:p>
            <a:r>
              <a:rPr lang="ka-GE" sz="1800" dirty="0" smtClean="0"/>
              <a:t>ძირითადი მოტივაციაა საყოველთაო ჯანდაცვისა და ვერტიკალურ პროგრამებში ჩართვა და აღნიშნულ პროგრამებთან დაკავშირებული </a:t>
            </a:r>
            <a:r>
              <a:rPr lang="ka-GE" sz="1800" b="1" dirty="0" smtClean="0"/>
              <a:t>ფინანსური სარგებლის მიღება. </a:t>
            </a:r>
          </a:p>
          <a:p>
            <a:endParaRPr lang="ka-GE" sz="1800" b="1" dirty="0" smtClean="0"/>
          </a:p>
          <a:p>
            <a:pPr marL="0" indent="0">
              <a:buNone/>
            </a:pPr>
            <a:r>
              <a:rPr lang="ka-GE" sz="1800" dirty="0" smtClean="0"/>
              <a:t>მხარდამჭერი ფაქტორები:</a:t>
            </a:r>
          </a:p>
          <a:p>
            <a:r>
              <a:rPr lang="ka-GE" sz="1800" dirty="0" smtClean="0"/>
              <a:t>არაფინანსური მოტივატორები</a:t>
            </a:r>
          </a:p>
          <a:p>
            <a:r>
              <a:rPr lang="ka-GE" sz="1800" dirty="0" smtClean="0"/>
              <a:t>ელ-რეცეპტის დანერგვის მხარდამჭერი ღონისძიებები</a:t>
            </a:r>
          </a:p>
          <a:p>
            <a:pPr marL="0" indent="0">
              <a:buNone/>
            </a:pPr>
            <a:endParaRPr lang="ka-GE" sz="1800" b="1" dirty="0" smtClean="0"/>
          </a:p>
        </p:txBody>
      </p:sp>
    </p:spTree>
    <p:extLst>
      <p:ext uri="{BB962C8B-B14F-4D97-AF65-F5344CB8AC3E}">
        <p14:creationId xmlns:p14="http://schemas.microsoft.com/office/powerpoint/2010/main" val="33088762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8839200" cy="854071"/>
          </a:xfrm>
        </p:spPr>
        <p:txBody>
          <a:bodyPr>
            <a:normAutofit/>
          </a:bodyPr>
          <a:lstStyle/>
          <a:p>
            <a:r>
              <a:rPr lang="ka-GE" sz="2400" b="1" dirty="0" smtClean="0"/>
              <a:t>ფინანსური მოტივაცია სამედიცინო დაწესებულებებისათვის გარდამავლ პერიოდში - 2018 წლის განმავლობაში</a:t>
            </a:r>
            <a:endParaRPr lang="en-US" sz="2400" b="1" dirty="0"/>
          </a:p>
        </p:txBody>
      </p:sp>
      <p:sp>
        <p:nvSpPr>
          <p:cNvPr id="3" name="Content Placeholder 2"/>
          <p:cNvSpPr>
            <a:spLocks noGrp="1"/>
          </p:cNvSpPr>
          <p:nvPr>
            <p:ph idx="1"/>
          </p:nvPr>
        </p:nvSpPr>
        <p:spPr>
          <a:xfrm>
            <a:off x="76200" y="1524001"/>
            <a:ext cx="8991600" cy="5334000"/>
          </a:xfrm>
        </p:spPr>
        <p:txBody>
          <a:bodyPr>
            <a:noAutofit/>
          </a:bodyPr>
          <a:lstStyle/>
          <a:p>
            <a:pPr marL="0" indent="0">
              <a:buNone/>
            </a:pPr>
            <a:r>
              <a:rPr lang="ka-GE" sz="1800" u="sng" dirty="0" smtClean="0"/>
              <a:t>სელექტიური კონტრაქტირების მექანიზმის გამოყენება და ელ-რეცეპტებში ჩართული სამედიცინო დაწესებულებების დაკონტრაქტება საყოველთაო ჯანდაცვის</a:t>
            </a:r>
            <a:r>
              <a:rPr lang="ka-GE" sz="1800" u="sng" dirty="0"/>
              <a:t> </a:t>
            </a:r>
            <a:r>
              <a:rPr lang="ka-GE" sz="1800" u="sng" dirty="0" smtClean="0"/>
              <a:t>პროგრამის განსახორციელებლად. </a:t>
            </a:r>
          </a:p>
          <a:p>
            <a:r>
              <a:rPr lang="ka-GE" sz="1800" dirty="0" smtClean="0"/>
              <a:t>დაწყების თარიღი - </a:t>
            </a:r>
            <a:r>
              <a:rPr lang="ka-GE" sz="1800" b="1" dirty="0" smtClean="0"/>
              <a:t>1 მაისი</a:t>
            </a:r>
            <a:r>
              <a:rPr lang="ka-GE" sz="1800" dirty="0" smtClean="0"/>
              <a:t>??? </a:t>
            </a:r>
          </a:p>
          <a:p>
            <a:r>
              <a:rPr lang="ka-GE" sz="1800" dirty="0"/>
              <a:t> </a:t>
            </a:r>
            <a:r>
              <a:rPr lang="ka-GE" sz="1800" dirty="0" smtClean="0"/>
              <a:t>მთლიანად ელექტრონული თუ რაღაც პროპორცია? რთული დასათველელი და გადასამოწმებელია...</a:t>
            </a:r>
            <a:r>
              <a:rPr lang="en-US" sz="1800" dirty="0" smtClean="0"/>
              <a:t>will be an estimation only, best guess. </a:t>
            </a:r>
            <a:endParaRPr lang="ka-GE" sz="1800" dirty="0" smtClean="0"/>
          </a:p>
          <a:p>
            <a:r>
              <a:rPr lang="ka-GE" sz="1800" dirty="0" smtClean="0"/>
              <a:t>სოფლის ექიმების შემთხვევაში დამატებითი მოტივაციას წარმოადგენს მათთვის ლეპტოპების გადაცემა</a:t>
            </a:r>
          </a:p>
          <a:p>
            <a:pPr marL="0" indent="0">
              <a:buNone/>
            </a:pPr>
            <a:endParaRPr lang="en-US" sz="1800" dirty="0"/>
          </a:p>
        </p:txBody>
      </p:sp>
    </p:spTree>
    <p:extLst>
      <p:ext uri="{BB962C8B-B14F-4D97-AF65-F5344CB8AC3E}">
        <p14:creationId xmlns:p14="http://schemas.microsoft.com/office/powerpoint/2010/main" val="3532606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76200" y="365129"/>
            <a:ext cx="8839200" cy="701671"/>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dirty="0" smtClean="0"/>
              <a:t>არაფინანსური მოტივაცია სამედიცინო დაწესებულებებისათვის გარდამავალ პერიოდში - 2018 წლის განმავლობაში</a:t>
            </a:r>
            <a:endParaRPr lang="en-US" sz="2400" b="1" dirty="0"/>
          </a:p>
        </p:txBody>
      </p:sp>
      <p:sp>
        <p:nvSpPr>
          <p:cNvPr id="5" name="Content Placeholder 2"/>
          <p:cNvSpPr txBox="1">
            <a:spLocks noGrp="1"/>
          </p:cNvSpPr>
          <p:nvPr>
            <p:ph idx="1"/>
          </p:nvPr>
        </p:nvSpPr>
        <p:spPr>
          <a:xfrm>
            <a:off x="152400" y="1371600"/>
            <a:ext cx="8362950" cy="48053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ka-GE" sz="1800" b="1" u="sng" dirty="0" smtClean="0"/>
              <a:t>ტრეინინგ კურსების მომზადება </a:t>
            </a:r>
            <a:r>
              <a:rPr lang="ka-GE" sz="1800" u="sng" dirty="0" smtClean="0"/>
              <a:t>სხვადასხვა სპეციალობის ექიმებისათვის და, პროექტში ჩართვის შემთხვევაში, მათთვის ამ კურსის უფასოდ მიწოდება</a:t>
            </a:r>
          </a:p>
          <a:p>
            <a:pPr marL="0" indent="0">
              <a:buNone/>
            </a:pPr>
            <a:endParaRPr lang="ka-GE" sz="1800" dirty="0" smtClean="0"/>
          </a:p>
          <a:p>
            <a:pPr marL="0" indent="0">
              <a:buNone/>
            </a:pPr>
            <a:r>
              <a:rPr lang="ka-GE" sz="1800" u="sng" dirty="0" smtClean="0"/>
              <a:t>აქტივობა</a:t>
            </a:r>
            <a:endParaRPr lang="ka-GE" sz="1800" u="sng" dirty="0"/>
          </a:p>
          <a:p>
            <a:r>
              <a:rPr lang="ka-GE" sz="1800" dirty="0" smtClean="0"/>
              <a:t>დარგობრივ ორგანიზაციებთან კომუნიკაციის საფუძველზე აქტუალურ საკითხებთან მიმართებაში (მ.შ. გაიდლაინების იმპლემენტაციის მიმართულებით) უწყვეტი სამედიცინო განათლების პროგრამების მომზადება და ამ პროგრამების განხორციელება</a:t>
            </a:r>
          </a:p>
          <a:p>
            <a:pPr marL="0" indent="0">
              <a:buNone/>
            </a:pPr>
            <a:endParaRPr lang="ka-GE" sz="1800" dirty="0" smtClean="0"/>
          </a:p>
        </p:txBody>
      </p:sp>
    </p:spTree>
    <p:extLst>
      <p:ext uri="{BB962C8B-B14F-4D97-AF65-F5344CB8AC3E}">
        <p14:creationId xmlns:p14="http://schemas.microsoft.com/office/powerpoint/2010/main" val="1058087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8439150" cy="625471"/>
          </a:xfrm>
        </p:spPr>
        <p:txBody>
          <a:bodyPr>
            <a:noAutofit/>
          </a:bodyPr>
          <a:lstStyle/>
          <a:p>
            <a:r>
              <a:rPr lang="ka-GE" sz="2400" b="1" dirty="0"/>
              <a:t>ელ-რეცეპტის დანერგვის მხარდამჭერი </a:t>
            </a:r>
            <a:r>
              <a:rPr lang="ka-GE" sz="2400" b="1" dirty="0" smtClean="0"/>
              <a:t>ღონისძიებები 2018 წლის განმავლობაში (1)</a:t>
            </a:r>
            <a:r>
              <a:rPr lang="ka-GE" sz="2400" b="1" dirty="0"/>
              <a:t/>
            </a:r>
            <a:br>
              <a:rPr lang="ka-GE" sz="2400" b="1" dirty="0"/>
            </a:br>
            <a:endParaRPr lang="en-US" sz="2400" b="1" dirty="0"/>
          </a:p>
        </p:txBody>
      </p:sp>
      <p:sp>
        <p:nvSpPr>
          <p:cNvPr id="3" name="Content Placeholder 2"/>
          <p:cNvSpPr>
            <a:spLocks noGrp="1"/>
          </p:cNvSpPr>
          <p:nvPr>
            <p:ph idx="1"/>
          </p:nvPr>
        </p:nvSpPr>
        <p:spPr>
          <a:xfrm>
            <a:off x="76200" y="990600"/>
            <a:ext cx="8915400" cy="5715000"/>
          </a:xfrm>
        </p:spPr>
        <p:txBody>
          <a:bodyPr>
            <a:normAutofit/>
          </a:bodyPr>
          <a:lstStyle/>
          <a:p>
            <a:pPr marL="0" indent="0">
              <a:buNone/>
            </a:pPr>
            <a:r>
              <a:rPr lang="ka-GE" sz="1800" dirty="0" smtClean="0"/>
              <a:t>ელ-რეცეპტის დანერგვის მხარდამჭერი ღონისძიებებია:</a:t>
            </a:r>
          </a:p>
          <a:p>
            <a:pPr marL="342900" indent="-342900">
              <a:buFont typeface="+mj-lt"/>
              <a:buAutoNum type="arabicPeriod"/>
            </a:pPr>
            <a:r>
              <a:rPr lang="en-US" sz="1800" dirty="0"/>
              <a:t>PR </a:t>
            </a:r>
            <a:r>
              <a:rPr lang="ka-GE" sz="1800" dirty="0" smtClean="0"/>
              <a:t> კამპანია: ელ-რეცეპტების შესახებ ინფორმაციის გავრცელება </a:t>
            </a:r>
            <a:r>
              <a:rPr lang="ka-GE" sz="1800" dirty="0"/>
              <a:t>სხვადასხვა საკომუნიკაციო საშუალებებით (ტელევიზია, ვებ-გვერდები, სოციალური ქსელი)</a:t>
            </a:r>
            <a:endParaRPr lang="ka-GE" sz="1800" dirty="0" smtClean="0"/>
          </a:p>
          <a:p>
            <a:pPr lvl="1"/>
            <a:r>
              <a:rPr lang="ka-GE" sz="1600" dirty="0" smtClean="0"/>
              <a:t>გაიმართება პრესკონფერენციები და გაჟღერდება ელ-რეცეპტის ბენეფიტები, მიზნები და მისი სავალდებულოობა 2019 წლის 1 იანვრიდან. </a:t>
            </a:r>
          </a:p>
          <a:p>
            <a:pPr lvl="1"/>
            <a:r>
              <a:rPr lang="ka-GE" sz="1600" dirty="0" smtClean="0"/>
              <a:t>მომზადდება ვიდეო რგოლი, ელ-რეცეპტების ბენეფიტებისა და სავალდებულობის შესახებ.</a:t>
            </a:r>
          </a:p>
          <a:p>
            <a:pPr lvl="1"/>
            <a:r>
              <a:rPr lang="ka-GE" sz="1600" dirty="0" smtClean="0"/>
              <a:t>მომზადდება ვიდეო რგოლი, რომლის სამიზნე სეგმენტი იქნება როგორც პაციენტი, ასევე სამედიცინო დაწესებულებათა ხელმძღვანელობა. პაციენტებისათვის უნდა გავაჟღეროთ </a:t>
            </a:r>
            <a:r>
              <a:rPr lang="ka-GE" sz="1600" b="1" u="sng" dirty="0" smtClean="0"/>
              <a:t>სლოგანი „მოითხოვე რეცეპტი ელექტრონულად</a:t>
            </a:r>
            <a:r>
              <a:rPr lang="ka-GE" sz="1600" b="1" dirty="0" smtClean="0"/>
              <a:t>“. </a:t>
            </a:r>
          </a:p>
          <a:p>
            <a:pPr lvl="1"/>
            <a:r>
              <a:rPr lang="ka-GE" sz="1600" dirty="0" smtClean="0"/>
              <a:t>ვიდეო რგოლების მომზადება წარმატებული და ცნობილი ექიმების მონაწილეობით, რომლებიც საუბრობენ რეცეპტების ელექტრონულად გამოწერის ბენეფიტებზე და სოციალურ მედიაში განთავსება.</a:t>
            </a:r>
          </a:p>
          <a:p>
            <a:pPr marL="342900" indent="-342900">
              <a:buFont typeface="+mj-lt"/>
              <a:buAutoNum type="arabicPeriod"/>
            </a:pPr>
            <a:r>
              <a:rPr lang="ka-GE" sz="1800" dirty="0" smtClean="0"/>
              <a:t>იმ სამედიცინო დაწესებულებათა რეკლამირება</a:t>
            </a:r>
            <a:r>
              <a:rPr lang="en-US" sz="1800" dirty="0" smtClean="0"/>
              <a:t>, </a:t>
            </a:r>
            <a:r>
              <a:rPr lang="ka-GE" sz="1800" dirty="0" smtClean="0"/>
              <a:t>რომლებმაც დანერგეს ელექტრონული რეცეპტების სისტემები. </a:t>
            </a:r>
          </a:p>
          <a:p>
            <a:pPr lvl="1"/>
            <a:r>
              <a:rPr lang="ka-GE" sz="1600" dirty="0" smtClean="0"/>
              <a:t>კლინიკების ფოტოებითა და დასახელებით ბანერების დადება სამინისტროს ვებ-გვერდზე, როგორც პროექტის ფარგლებში წარმატებული კლინიკის.</a:t>
            </a:r>
          </a:p>
        </p:txBody>
      </p:sp>
    </p:spTree>
    <p:extLst>
      <p:ext uri="{BB962C8B-B14F-4D97-AF65-F5344CB8AC3E}">
        <p14:creationId xmlns:p14="http://schemas.microsoft.com/office/powerpoint/2010/main" val="165290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839200" cy="5334000"/>
          </a:xfrm>
        </p:spPr>
        <p:txBody>
          <a:bodyPr>
            <a:normAutofit/>
          </a:bodyPr>
          <a:lstStyle/>
          <a:p>
            <a:pPr marL="0" indent="0">
              <a:buNone/>
            </a:pPr>
            <a:r>
              <a:rPr lang="ka-GE" sz="1800" dirty="0" smtClean="0"/>
              <a:t>3. სამინისტროს წარმომადგენელთა პერსონალური კომუნიკაცია კლინიკებთან</a:t>
            </a:r>
          </a:p>
          <a:p>
            <a:pPr lvl="1"/>
            <a:r>
              <a:rPr lang="ka-GE" sz="1400" dirty="0"/>
              <a:t>სამინისტროს </a:t>
            </a:r>
            <a:r>
              <a:rPr lang="en-US" sz="1400" dirty="0" smtClean="0"/>
              <a:t>“leadership” </a:t>
            </a:r>
            <a:r>
              <a:rPr lang="ka-GE" sz="1400" dirty="0" smtClean="0"/>
              <a:t>-ის პერიოდული შეხვედრები სამედიცინო დაწესებულებათა ხელმძღვანელებთან, მათთვის ელ-რეცეპტების სისტემის გაცნობა და რეცეპტზე გადასვლის ვალდებულების შეხსენება.</a:t>
            </a:r>
          </a:p>
          <a:p>
            <a:pPr lvl="1"/>
            <a:r>
              <a:rPr lang="ka-GE" sz="1400" dirty="0"/>
              <a:t>სამინისტროს </a:t>
            </a:r>
            <a:r>
              <a:rPr lang="en-US" sz="1400" dirty="0"/>
              <a:t>“leadership” </a:t>
            </a:r>
            <a:r>
              <a:rPr lang="ka-GE" sz="1400" dirty="0"/>
              <a:t>-ის </a:t>
            </a:r>
            <a:r>
              <a:rPr lang="ka-GE" sz="1400" dirty="0" smtClean="0"/>
              <a:t>პერიოდული ვიზიტები სამედიცინო დაწესებულებებში და იმპლემენტაციის პროგრესის ადგილზე გაცნობა.</a:t>
            </a:r>
          </a:p>
          <a:p>
            <a:pPr marL="0" indent="0">
              <a:buNone/>
            </a:pPr>
            <a:r>
              <a:rPr lang="ka-GE" sz="1800" dirty="0"/>
              <a:t>4</a:t>
            </a:r>
            <a:r>
              <a:rPr lang="ka-GE" sz="1800" dirty="0" smtClean="0"/>
              <a:t>. ექიმებისა და ფარმაცევტების ტრენირება</a:t>
            </a:r>
            <a:endParaRPr lang="ka-GE" sz="1800" dirty="0"/>
          </a:p>
          <a:p>
            <a:pPr lvl="1"/>
            <a:r>
              <a:rPr lang="ka-GE" sz="1400" dirty="0" smtClean="0"/>
              <a:t>2018 წლის იანვარი-მაისის პერიოდში ქუთაისში, ბათუმში, ზუგდიდსა და თელავში სამინისტროს მიერ ტრენინგების ჩატარება ექიმებისა და ფარმაცევტებისათვის</a:t>
            </a:r>
            <a:r>
              <a:rPr lang="ka-GE" sz="1200" dirty="0" smtClean="0"/>
              <a:t>.</a:t>
            </a:r>
            <a:endParaRPr lang="ka-GE" sz="1200" dirty="0"/>
          </a:p>
          <a:p>
            <a:pPr marL="0" indent="0">
              <a:buNone/>
            </a:pPr>
            <a:r>
              <a:rPr lang="ka-GE" sz="1800" dirty="0" smtClean="0"/>
              <a:t>6. სამედიცინო დაწესებულებისა და აფთიაქების  ელ-რეცეპტების სისტემის (ასეთის არსებობის შემთხვევაში) ინტეგრაცია სახელმწიფო ელ-რეცეპტების სისტემასთან</a:t>
            </a:r>
          </a:p>
          <a:p>
            <a:pPr lvl="1"/>
            <a:r>
              <a:rPr lang="ka-GE" sz="1400" dirty="0" smtClean="0"/>
              <a:t>სამედიცინო და სააფთიაქო დაწესებულებათა ნაწილს გააჩნია ელ-რეცეპტების შიდა სისტემა, რომლის ინტეგრაცია სახელმწიფო ელ-რეცეპტების სისტემასთან უკვე შესაძლებელია.</a:t>
            </a:r>
          </a:p>
          <a:p>
            <a:pPr marL="0" indent="0">
              <a:buNone/>
            </a:pPr>
            <a:r>
              <a:rPr lang="ka-GE" sz="1800" dirty="0" smtClean="0"/>
              <a:t> </a:t>
            </a:r>
            <a:endParaRPr lang="ka-GE" sz="1800" dirty="0"/>
          </a:p>
        </p:txBody>
      </p:sp>
      <p:sp>
        <p:nvSpPr>
          <p:cNvPr id="4" name="Title 1"/>
          <p:cNvSpPr>
            <a:spLocks noGrp="1"/>
          </p:cNvSpPr>
          <p:nvPr>
            <p:ph type="title"/>
          </p:nvPr>
        </p:nvSpPr>
        <p:spPr>
          <a:xfrm>
            <a:off x="152400" y="365129"/>
            <a:ext cx="8839200" cy="701671"/>
          </a:xfrm>
        </p:spPr>
        <p:txBody>
          <a:bodyPr>
            <a:noAutofit/>
          </a:bodyPr>
          <a:lstStyle/>
          <a:p>
            <a:r>
              <a:rPr lang="ka-GE" sz="2400" b="1" dirty="0"/>
              <a:t>ელ-რეცეპტის დანერგვის მხარდამჭერი </a:t>
            </a:r>
            <a:r>
              <a:rPr lang="ka-GE" sz="2400" b="1" dirty="0" smtClean="0"/>
              <a:t>ღონისძიებები 2018 წლის განმავლობაში (2)</a:t>
            </a:r>
            <a:r>
              <a:rPr lang="ka-GE" sz="2400" b="1" dirty="0"/>
              <a:t/>
            </a:r>
            <a:br>
              <a:rPr lang="ka-GE" sz="2400" b="1" dirty="0"/>
            </a:br>
            <a:endParaRPr lang="en-US" sz="2400" b="1" dirty="0"/>
          </a:p>
        </p:txBody>
      </p:sp>
    </p:spTree>
    <p:extLst>
      <p:ext uri="{BB962C8B-B14F-4D97-AF65-F5344CB8AC3E}">
        <p14:creationId xmlns:p14="http://schemas.microsoft.com/office/powerpoint/2010/main" val="57585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439150" cy="701671"/>
          </a:xfrm>
        </p:spPr>
        <p:txBody>
          <a:bodyPr vert="horz" lIns="91440" tIns="45720" rIns="91440" bIns="45720" rtlCol="0" anchor="ctr">
            <a:noAutofit/>
          </a:bodyPr>
          <a:lstStyle/>
          <a:p>
            <a:r>
              <a:rPr lang="ka-GE" sz="2400" b="1" dirty="0" smtClean="0"/>
              <a:t>ტრენინგების გეგმა-გრაფიკი</a:t>
            </a:r>
            <a:endParaRPr lang="en-US" sz="2400" b="1" dirty="0"/>
          </a:p>
        </p:txBody>
      </p:sp>
      <p:sp>
        <p:nvSpPr>
          <p:cNvPr id="3" name="Content Placeholder 2"/>
          <p:cNvSpPr>
            <a:spLocks noGrp="1"/>
          </p:cNvSpPr>
          <p:nvPr>
            <p:ph idx="1"/>
          </p:nvPr>
        </p:nvSpPr>
        <p:spPr>
          <a:xfrm>
            <a:off x="76200" y="1600200"/>
            <a:ext cx="8991600" cy="2895600"/>
          </a:xfrm>
        </p:spPr>
        <p:txBody>
          <a:bodyPr>
            <a:noAutofit/>
          </a:bodyPr>
          <a:lstStyle/>
          <a:p>
            <a:pPr marL="0" indent="0">
              <a:buNone/>
            </a:pPr>
            <a:r>
              <a:rPr lang="ka-GE" sz="1600" dirty="0" smtClean="0"/>
              <a:t>ტრენინგების ორგანიზება და განხორციელება მოხდება სამინისტროს წარმომადგენლების მიერ. ტრენინგების განრიგი შემდეგია:</a:t>
            </a:r>
            <a:endParaRPr lang="en-US" sz="1600" dirty="0" smtClean="0"/>
          </a:p>
          <a:p>
            <a:r>
              <a:rPr lang="ka-GE" sz="1600" b="1" dirty="0" smtClean="0"/>
              <a:t>ქუთაისი </a:t>
            </a:r>
            <a:r>
              <a:rPr lang="ka-GE" sz="1600" dirty="0" smtClean="0"/>
              <a:t>- თებერვალი, 2018  </a:t>
            </a:r>
          </a:p>
          <a:p>
            <a:r>
              <a:rPr lang="ka-GE" sz="1600" b="1" dirty="0" smtClean="0"/>
              <a:t>ბათუმი </a:t>
            </a:r>
            <a:r>
              <a:rPr lang="ka-GE" sz="1600" dirty="0" smtClean="0"/>
              <a:t>- მარტი, 2018 </a:t>
            </a:r>
          </a:p>
          <a:p>
            <a:r>
              <a:rPr lang="ka-GE" sz="1600" b="1" dirty="0" smtClean="0"/>
              <a:t>ზუგდიდი </a:t>
            </a:r>
            <a:r>
              <a:rPr lang="ka-GE" sz="1600" dirty="0" smtClean="0"/>
              <a:t>- აპრილი, 2018</a:t>
            </a:r>
          </a:p>
          <a:p>
            <a:r>
              <a:rPr lang="ka-GE" sz="1600" b="1" dirty="0" smtClean="0"/>
              <a:t>თელავი </a:t>
            </a:r>
            <a:r>
              <a:rPr lang="ka-GE" sz="1600" dirty="0" smtClean="0"/>
              <a:t>- მაისი, 2018 </a:t>
            </a:r>
          </a:p>
        </p:txBody>
      </p:sp>
      <p:sp>
        <p:nvSpPr>
          <p:cNvPr id="4" name="Title 1"/>
          <p:cNvSpPr txBox="1">
            <a:spLocks/>
          </p:cNvSpPr>
          <p:nvPr/>
        </p:nvSpPr>
        <p:spPr>
          <a:xfrm>
            <a:off x="76200" y="4648200"/>
            <a:ext cx="8610600" cy="838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1600" dirty="0" smtClean="0"/>
              <a:t>*პროექტის დანერგვის მეორე ეტაპისათვის, 2019 წლის იანვრიდან 2021 წლის იანვრამდე, დამატებით განხორციელდება იმ სამედიცინო დაწესებულებათა ტრენინგი, რომლებიც 2021 წლამდე ვერ შეძლებენ პროექტში ჩართვას. </a:t>
            </a:r>
            <a:endParaRPr lang="en-US" sz="1600" dirty="0"/>
          </a:p>
        </p:txBody>
      </p:sp>
    </p:spTree>
    <p:extLst>
      <p:ext uri="{BB962C8B-B14F-4D97-AF65-F5344CB8AC3E}">
        <p14:creationId xmlns:p14="http://schemas.microsoft.com/office/powerpoint/2010/main" val="2235786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0"/>
            <a:ext cx="8134350" cy="2060575"/>
          </a:xfrm>
        </p:spPr>
        <p:txBody>
          <a:bodyPr>
            <a:normAutofit/>
          </a:bodyPr>
          <a:lstStyle/>
          <a:p>
            <a:pPr marL="0" indent="0" algn="ctr">
              <a:buNone/>
            </a:pPr>
            <a:r>
              <a:rPr lang="ka-GE" sz="3600" b="1" dirty="0" smtClean="0"/>
              <a:t>ეტაპი 2</a:t>
            </a:r>
          </a:p>
          <a:p>
            <a:pPr marL="0" indent="0" algn="ctr">
              <a:buNone/>
            </a:pPr>
            <a:r>
              <a:rPr lang="ka-GE" sz="3600" b="1" dirty="0" smtClean="0"/>
              <a:t>მხოლოდ ელექტრონული რეცეპტი ყველგან საქართველოში</a:t>
            </a:r>
            <a:endParaRPr lang="en-US" sz="3600" b="1" dirty="0"/>
          </a:p>
        </p:txBody>
      </p:sp>
    </p:spTree>
    <p:extLst>
      <p:ext uri="{BB962C8B-B14F-4D97-AF65-F5344CB8AC3E}">
        <p14:creationId xmlns:p14="http://schemas.microsoft.com/office/powerpoint/2010/main" val="30364203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81199"/>
            <a:ext cx="8839200" cy="1371601"/>
          </a:xfrm>
        </p:spPr>
        <p:txBody>
          <a:bodyPr>
            <a:normAutofit/>
          </a:bodyPr>
          <a:lstStyle/>
          <a:p>
            <a:r>
              <a:rPr lang="ka-GE" sz="1800" dirty="0" smtClean="0"/>
              <a:t>მოცემული სტრატეგია მოიცავს საქართველოში რეგისტრირებულ ყველა სამკურნალო და სააფთიაქო დაწესებულებას, განურჩევლად მათი სამართლებრივი ფორმისა, საქმიანობის პროფილისა და სახელმწიფო პროგრამებში ჩართულობისა. აღნიშნული სამიზნე სეგმენტი მოიცავს კერძოდ, ინდივიდუალურ რეჟიმში (მაგალითად, სახლში) მომუშავე ექიმებსაც.</a:t>
            </a:r>
          </a:p>
        </p:txBody>
      </p:sp>
      <p:sp>
        <p:nvSpPr>
          <p:cNvPr id="4" name="Title 1"/>
          <p:cNvSpPr txBox="1">
            <a:spLocks/>
          </p:cNvSpPr>
          <p:nvPr/>
        </p:nvSpPr>
        <p:spPr>
          <a:xfrm>
            <a:off x="76200" y="152400"/>
            <a:ext cx="8991600" cy="10668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u="sng" dirty="0" smtClean="0"/>
              <a:t>ეტაპი 2: </a:t>
            </a:r>
            <a:r>
              <a:rPr lang="ka-GE" sz="2400" b="1" dirty="0" smtClean="0"/>
              <a:t>ნორმატიული აქტით 2021 წლის </a:t>
            </a:r>
            <a:r>
              <a:rPr lang="en-US" sz="2400" b="1" dirty="0" smtClean="0"/>
              <a:t>1 </a:t>
            </a:r>
            <a:r>
              <a:rPr lang="ka-GE" sz="2400" b="1" dirty="0" smtClean="0"/>
              <a:t>იანვრისათვის ელ-რეცეპტის სავალდებულოდ გამოცხადება საქართველოს მასშტაბით</a:t>
            </a:r>
            <a:endParaRPr lang="en-US" sz="2400" b="1" dirty="0"/>
          </a:p>
        </p:txBody>
      </p:sp>
      <p:sp>
        <p:nvSpPr>
          <p:cNvPr id="5" name="Title 1"/>
          <p:cNvSpPr txBox="1">
            <a:spLocks/>
          </p:cNvSpPr>
          <p:nvPr/>
        </p:nvSpPr>
        <p:spPr>
          <a:xfrm>
            <a:off x="76200" y="1401792"/>
            <a:ext cx="7239000"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000" b="1" u="sng" dirty="0" smtClean="0"/>
              <a:t>სამიზნე ჯგუფები</a:t>
            </a:r>
            <a:endParaRPr lang="en-US" sz="2000" b="1" u="sng" dirty="0"/>
          </a:p>
        </p:txBody>
      </p:sp>
      <p:sp>
        <p:nvSpPr>
          <p:cNvPr id="6" name="Content Placeholder 2"/>
          <p:cNvSpPr txBox="1">
            <a:spLocks/>
          </p:cNvSpPr>
          <p:nvPr/>
        </p:nvSpPr>
        <p:spPr>
          <a:xfrm>
            <a:off x="76200" y="3810000"/>
            <a:ext cx="8991600" cy="2667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1800" dirty="0" smtClean="0"/>
              <a:t>რეცეპტების ელექტრონულად წარმოების სავალდებულოდ გამოცხადება შესაძლებელია მოხდეს მინისტრის ბრძანებით, ასევე, კომპიუტერული აღჭურვის მოთხოვნა შესაძლებელია გაჩნდეს სამედიცინო დაწესებულების საქმიანობის უფლების (ლიცენზია/ნებართვა/ტექნიკური რეგლამენტი) განმსაზღვრელ საკანონმდებლო ნორმებში. </a:t>
            </a:r>
          </a:p>
          <a:p>
            <a:pPr marL="0" indent="0">
              <a:buNone/>
            </a:pPr>
            <a:endParaRPr lang="ka-GE" sz="1800" dirty="0"/>
          </a:p>
          <a:p>
            <a:pPr marL="0" indent="0">
              <a:buNone/>
            </a:pPr>
            <a:r>
              <a:rPr lang="ka-GE" sz="1800" dirty="0" smtClean="0"/>
              <a:t>*მიუხედავად რეცეპტის ელექტრონულად წარმოების სავალდებულოობისა, გამონაკლის შემთხვევაში, ელექტროენერგიის არქონის ან სხვა ტექნიკური პრობლემის  არსებობისას, დაშვებული იქნება რეცეპტის მატერიალურად გამოწერა, მაგრამ მისი გაელექტრონულების ვალდებულებით 48 საათის განმავლობაში (აღნიშნული განმარტებული იქნება ნორმატიულ აქტში). </a:t>
            </a:r>
            <a:endParaRPr lang="en-US" sz="1800" dirty="0"/>
          </a:p>
        </p:txBody>
      </p:sp>
      <p:sp>
        <p:nvSpPr>
          <p:cNvPr id="7" name="Title 1"/>
          <p:cNvSpPr txBox="1">
            <a:spLocks/>
          </p:cNvSpPr>
          <p:nvPr/>
        </p:nvSpPr>
        <p:spPr>
          <a:xfrm>
            <a:off x="76200" y="3352800"/>
            <a:ext cx="7239000"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000" b="1" u="sng" dirty="0" smtClean="0"/>
              <a:t>მექანიზმი</a:t>
            </a:r>
            <a:endParaRPr lang="en-US" sz="2000" b="1" u="sng" dirty="0"/>
          </a:p>
        </p:txBody>
      </p:sp>
    </p:spTree>
    <p:extLst>
      <p:ext uri="{BB962C8B-B14F-4D97-AF65-F5344CB8AC3E}">
        <p14:creationId xmlns:p14="http://schemas.microsoft.com/office/powerpoint/2010/main" val="1859022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8839200" cy="625471"/>
          </a:xfrm>
        </p:spPr>
        <p:txBody>
          <a:bodyPr>
            <a:noAutofit/>
          </a:bodyPr>
          <a:lstStyle/>
          <a:p>
            <a:pPr marL="514350" indent="-514350"/>
            <a:r>
              <a:rPr lang="ka-GE" sz="2400" b="1" dirty="0" smtClean="0"/>
              <a:t>რეგიონებში ტრენინგების ჩატარების სავარაუდო გეგმა-გრაფიკი</a:t>
            </a:r>
            <a:endParaRPr lang="en-US" sz="1400" b="1" dirty="0"/>
          </a:p>
        </p:txBody>
      </p:sp>
      <p:sp>
        <p:nvSpPr>
          <p:cNvPr id="3" name="Content Placeholder 2"/>
          <p:cNvSpPr>
            <a:spLocks noGrp="1"/>
          </p:cNvSpPr>
          <p:nvPr>
            <p:ph idx="1"/>
          </p:nvPr>
        </p:nvSpPr>
        <p:spPr>
          <a:xfrm>
            <a:off x="228600" y="1295400"/>
            <a:ext cx="8610600" cy="4876800"/>
          </a:xfrm>
        </p:spPr>
        <p:txBody>
          <a:bodyPr>
            <a:noAutofit/>
          </a:bodyPr>
          <a:lstStyle/>
          <a:p>
            <a:r>
              <a:rPr lang="ka-GE" sz="1800" b="1" dirty="0" smtClean="0"/>
              <a:t>აჭარა </a:t>
            </a:r>
            <a:r>
              <a:rPr lang="ka-GE" sz="1800" dirty="0" smtClean="0"/>
              <a:t>- მთლიანად დაფარვა მოხდება 2019 წლის 1 იანვრამდე.</a:t>
            </a:r>
          </a:p>
          <a:p>
            <a:r>
              <a:rPr lang="ka-GE" sz="1800" b="1" dirty="0" smtClean="0"/>
              <a:t>იმერეთი</a:t>
            </a:r>
            <a:r>
              <a:rPr lang="ka-GE" sz="1800" dirty="0" smtClean="0"/>
              <a:t> </a:t>
            </a:r>
            <a:r>
              <a:rPr lang="ka-GE" sz="1800" dirty="0"/>
              <a:t>- </a:t>
            </a:r>
            <a:r>
              <a:rPr lang="ka-GE" sz="1800" dirty="0" smtClean="0"/>
              <a:t>იანვარი 2019 </a:t>
            </a:r>
            <a:endParaRPr lang="ka-GE" sz="1800" dirty="0"/>
          </a:p>
          <a:p>
            <a:r>
              <a:rPr lang="ka-GE" sz="1800" b="1" dirty="0"/>
              <a:t>სამეგრელო-ზემო სვანეთი </a:t>
            </a:r>
            <a:r>
              <a:rPr lang="ka-GE" sz="1800" dirty="0"/>
              <a:t>- თ</a:t>
            </a:r>
            <a:r>
              <a:rPr lang="ka-GE" sz="1800" dirty="0" smtClean="0"/>
              <a:t>ებერვალი 2019</a:t>
            </a:r>
            <a:endParaRPr lang="ka-GE" sz="1800" dirty="0"/>
          </a:p>
          <a:p>
            <a:r>
              <a:rPr lang="ka-GE" sz="1800" b="1" dirty="0"/>
              <a:t>კახეთი</a:t>
            </a:r>
            <a:r>
              <a:rPr lang="ka-GE" sz="1800" dirty="0"/>
              <a:t> - </a:t>
            </a:r>
            <a:r>
              <a:rPr lang="ka-GE" sz="1800" dirty="0" smtClean="0"/>
              <a:t>მარტი, 2019</a:t>
            </a:r>
            <a:endParaRPr lang="ka-GE" sz="1800" dirty="0"/>
          </a:p>
          <a:p>
            <a:r>
              <a:rPr lang="ka-GE" sz="1800" b="1" dirty="0"/>
              <a:t>გურია</a:t>
            </a:r>
            <a:r>
              <a:rPr lang="ka-GE" sz="1800" dirty="0"/>
              <a:t> - </a:t>
            </a:r>
            <a:r>
              <a:rPr lang="ka-GE" sz="1800" dirty="0" smtClean="0"/>
              <a:t>აპრილი, 2019 </a:t>
            </a:r>
            <a:endParaRPr lang="ka-GE" sz="1800" dirty="0"/>
          </a:p>
          <a:p>
            <a:r>
              <a:rPr lang="ka-GE" sz="1800" b="1" dirty="0"/>
              <a:t>რაჭა-ლეჩხუმი და ქვემო სვანეთი </a:t>
            </a:r>
            <a:r>
              <a:rPr lang="ka-GE" sz="1800" dirty="0"/>
              <a:t>- </a:t>
            </a:r>
            <a:r>
              <a:rPr lang="ka-GE" sz="1800" dirty="0" smtClean="0"/>
              <a:t>მაისი, 2019.</a:t>
            </a:r>
            <a:endParaRPr lang="ka-GE" sz="1800" dirty="0"/>
          </a:p>
          <a:p>
            <a:r>
              <a:rPr lang="ka-GE" sz="1800" b="1" dirty="0"/>
              <a:t>მცხეთა-მთიანეთი</a:t>
            </a:r>
            <a:r>
              <a:rPr lang="ka-GE" sz="1800" dirty="0"/>
              <a:t> - </a:t>
            </a:r>
            <a:r>
              <a:rPr lang="ka-GE" sz="1800" dirty="0" smtClean="0"/>
              <a:t>ივნისი, </a:t>
            </a:r>
            <a:r>
              <a:rPr lang="ka-GE" sz="1800" dirty="0"/>
              <a:t>2019 </a:t>
            </a:r>
          </a:p>
          <a:p>
            <a:r>
              <a:rPr lang="ka-GE" sz="1800" b="1" dirty="0" smtClean="0"/>
              <a:t>ქვემო ქართლი </a:t>
            </a:r>
            <a:r>
              <a:rPr lang="ka-GE" sz="1800" dirty="0" smtClean="0"/>
              <a:t>- ივლისი, 2019 </a:t>
            </a:r>
          </a:p>
          <a:p>
            <a:r>
              <a:rPr lang="ka-GE" sz="1800" b="1" dirty="0" smtClean="0"/>
              <a:t>შიდა ქართლი </a:t>
            </a:r>
            <a:r>
              <a:rPr lang="ka-GE" sz="1800" dirty="0" smtClean="0"/>
              <a:t>- აგვისტო, 2019</a:t>
            </a:r>
          </a:p>
          <a:p>
            <a:r>
              <a:rPr lang="ka-GE" sz="1800" b="1" dirty="0" smtClean="0"/>
              <a:t>სამცხე-ჯავახეთი</a:t>
            </a:r>
            <a:r>
              <a:rPr lang="ka-GE" sz="1800" dirty="0" smtClean="0"/>
              <a:t> - სექტემბერი, 2019 </a:t>
            </a:r>
          </a:p>
          <a:p>
            <a:pPr marL="0" indent="0">
              <a:buNone/>
            </a:pPr>
            <a:endParaRPr lang="ka-GE" sz="1800" dirty="0" smtClean="0"/>
          </a:p>
          <a:p>
            <a:pPr marL="0" indent="0">
              <a:buNone/>
            </a:pPr>
            <a:r>
              <a:rPr lang="ka-GE" sz="1800" dirty="0" smtClean="0"/>
              <a:t>2019 წლის ოქტომბრისათვის ყველა რეგიონი იქნება მზად გადაერთოს ელ-რეცეპტების გამოწერაზე, და ექნებათ 1 წელზე მეტი, რომ შესაბამისი ტექნიკით აღჭურვონ ექიმები.</a:t>
            </a:r>
          </a:p>
        </p:txBody>
      </p:sp>
    </p:spTree>
    <p:extLst>
      <p:ext uri="{BB962C8B-B14F-4D97-AF65-F5344CB8AC3E}">
        <p14:creationId xmlns:p14="http://schemas.microsoft.com/office/powerpoint/2010/main" val="30868629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862" y="52749"/>
            <a:ext cx="8362950" cy="930271"/>
          </a:xfrm>
        </p:spPr>
        <p:txBody>
          <a:bodyPr>
            <a:normAutofit/>
          </a:bodyPr>
          <a:lstStyle/>
          <a:p>
            <a:r>
              <a:rPr lang="ka-GE" sz="2400" b="1" dirty="0" smtClean="0"/>
              <a:t>საჭირო ფინანსური რესურსები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76481473"/>
              </p:ext>
            </p:extLst>
          </p:nvPr>
        </p:nvGraphicFramePr>
        <p:xfrm>
          <a:off x="187862" y="838202"/>
          <a:ext cx="8346539" cy="4785437"/>
        </p:xfrm>
        <a:graphic>
          <a:graphicData uri="http://schemas.openxmlformats.org/drawingml/2006/table">
            <a:tbl>
              <a:tblPr firstRow="1" firstCol="1" bandRow="1"/>
              <a:tblGrid>
                <a:gridCol w="4625825"/>
                <a:gridCol w="845865"/>
                <a:gridCol w="857715"/>
                <a:gridCol w="1008111"/>
                <a:gridCol w="1009023"/>
              </a:tblGrid>
              <a:tr h="220367">
                <a:tc>
                  <a:txBody>
                    <a:bodyPr/>
                    <a:lstStyle/>
                    <a:p>
                      <a:pPr marL="0" marR="0">
                        <a:lnSpc>
                          <a:spcPct val="115000"/>
                        </a:lnSpc>
                        <a:spcBef>
                          <a:spcPts val="0"/>
                        </a:spcBef>
                        <a:spcAft>
                          <a:spcPts val="0"/>
                        </a:spcAft>
                      </a:pPr>
                      <a:r>
                        <a:rPr lang="en-US" sz="1100" b="1" dirty="0" err="1">
                          <a:effectLst/>
                          <a:latin typeface="Sylfaen"/>
                          <a:ea typeface="Calibri"/>
                          <a:cs typeface="Sylfaen"/>
                        </a:rPr>
                        <a:t>ხარჯის</a:t>
                      </a:r>
                      <a:r>
                        <a:rPr lang="en-US" sz="1100" b="1" dirty="0">
                          <a:effectLst/>
                          <a:latin typeface="Calibri"/>
                          <a:ea typeface="Calibri"/>
                          <a:cs typeface="Times New Roman"/>
                        </a:rPr>
                        <a:t> </a:t>
                      </a:r>
                      <a:r>
                        <a:rPr lang="en-US" sz="1100" b="1" dirty="0" err="1">
                          <a:effectLst/>
                          <a:latin typeface="Sylfaen"/>
                          <a:ea typeface="Calibri"/>
                          <a:cs typeface="Sylfaen"/>
                        </a:rPr>
                        <a:t>კომპონენტები</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marL="0" marR="0">
                        <a:lnSpc>
                          <a:spcPct val="115000"/>
                        </a:lnSpc>
                        <a:spcBef>
                          <a:spcPts val="0"/>
                        </a:spcBef>
                        <a:spcAft>
                          <a:spcPts val="0"/>
                        </a:spcAft>
                      </a:pPr>
                      <a:r>
                        <a:rPr lang="en-US" sz="1100" dirty="0">
                          <a:effectLst/>
                          <a:latin typeface="Calibri"/>
                          <a:ea typeface="Calibri"/>
                          <a:cs typeface="Times New Roman"/>
                        </a:rPr>
                        <a:t>2017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marL="0" marR="0">
                        <a:lnSpc>
                          <a:spcPct val="115000"/>
                        </a:lnSpc>
                        <a:spcBef>
                          <a:spcPts val="0"/>
                        </a:spcBef>
                        <a:spcAft>
                          <a:spcPts val="0"/>
                        </a:spcAft>
                      </a:pPr>
                      <a:r>
                        <a:rPr lang="en-US" sz="1100" dirty="0">
                          <a:effectLst/>
                          <a:latin typeface="Calibri"/>
                          <a:ea typeface="Calibri"/>
                          <a:cs typeface="Times New Roman"/>
                        </a:rPr>
                        <a:t>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marL="0" marR="0">
                        <a:lnSpc>
                          <a:spcPct val="115000"/>
                        </a:lnSpc>
                        <a:spcBef>
                          <a:spcPts val="0"/>
                        </a:spcBef>
                        <a:spcAft>
                          <a:spcPts val="0"/>
                        </a:spcAft>
                      </a:pPr>
                      <a:r>
                        <a:rPr lang="en-US" sz="1100" dirty="0">
                          <a:effectLst/>
                          <a:latin typeface="Calibri"/>
                          <a:ea typeface="Calibri"/>
                          <a:cs typeface="Times New Roman"/>
                        </a:rPr>
                        <a:t>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r>
                        <a:rPr lang="ka-GE" sz="1100" dirty="0" smtClean="0">
                          <a:effectLst/>
                          <a:latin typeface="Calibri"/>
                        </a:rPr>
                        <a:t>სულ</a:t>
                      </a:r>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217754">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67">
                <a:tc>
                  <a:txBody>
                    <a:bodyPr/>
                    <a:lstStyle/>
                    <a:p>
                      <a:pPr marL="0" marR="0">
                        <a:lnSpc>
                          <a:spcPct val="115000"/>
                        </a:lnSpc>
                        <a:spcBef>
                          <a:spcPts val="0"/>
                        </a:spcBef>
                        <a:spcAft>
                          <a:spcPts val="0"/>
                        </a:spcAft>
                      </a:pPr>
                      <a:r>
                        <a:rPr lang="en-US" sz="1100" b="1" dirty="0" err="1">
                          <a:effectLst/>
                          <a:latin typeface="Sylfaen"/>
                          <a:ea typeface="Calibri"/>
                          <a:cs typeface="Sylfaen"/>
                        </a:rPr>
                        <a:t>ვიდეო</a:t>
                      </a:r>
                      <a:r>
                        <a:rPr lang="en-US" sz="1100" b="1" dirty="0">
                          <a:effectLst/>
                          <a:latin typeface="Calibri"/>
                          <a:ea typeface="Calibri"/>
                          <a:cs typeface="Times New Roman"/>
                        </a:rPr>
                        <a:t> </a:t>
                      </a:r>
                      <a:r>
                        <a:rPr lang="en-US" sz="1100" b="1" dirty="0" err="1">
                          <a:effectLst/>
                          <a:latin typeface="Sylfaen"/>
                          <a:ea typeface="Calibri"/>
                          <a:cs typeface="Sylfaen"/>
                        </a:rPr>
                        <a:t>ინსტრუქციის</a:t>
                      </a:r>
                      <a:r>
                        <a:rPr lang="en-US" sz="1100" b="1" dirty="0">
                          <a:effectLst/>
                          <a:latin typeface="Calibri"/>
                          <a:ea typeface="Calibri"/>
                          <a:cs typeface="Times New Roman"/>
                        </a:rPr>
                        <a:t> </a:t>
                      </a:r>
                      <a:r>
                        <a:rPr lang="en-US" sz="1100" b="1" dirty="0" err="1">
                          <a:effectLst/>
                          <a:latin typeface="Sylfaen"/>
                          <a:ea typeface="Calibri"/>
                          <a:cs typeface="Sylfaen"/>
                        </a:rPr>
                        <a:t>ჩაწერის</a:t>
                      </a:r>
                      <a:r>
                        <a:rPr lang="en-US" sz="1100" b="1" dirty="0">
                          <a:effectLst/>
                          <a:latin typeface="Calibri"/>
                          <a:ea typeface="Calibri"/>
                          <a:cs typeface="Times New Roman"/>
                        </a:rPr>
                        <a:t> </a:t>
                      </a:r>
                      <a:r>
                        <a:rPr lang="en-US" sz="1100" b="1" dirty="0" err="1">
                          <a:effectLst/>
                          <a:latin typeface="Sylfaen"/>
                          <a:ea typeface="Calibri"/>
                          <a:cs typeface="Sylfaen"/>
                        </a:rPr>
                        <a:t>ხარჯი</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15000"/>
                        </a:lnSpc>
                        <a:spcBef>
                          <a:spcPts val="0"/>
                        </a:spcBef>
                        <a:spcAft>
                          <a:spcPts val="0"/>
                        </a:spcAft>
                      </a:pPr>
                      <a:r>
                        <a:rPr lang="en-US" sz="1100" dirty="0" smtClean="0">
                          <a:effectLst/>
                          <a:latin typeface="Sylfaen"/>
                          <a:ea typeface="Calibri"/>
                          <a:cs typeface="Times New Roman"/>
                        </a:rPr>
                        <a:t>1</a:t>
                      </a:r>
                      <a:r>
                        <a:rPr lang="ka-GE" sz="1100" dirty="0" smtClean="0">
                          <a:effectLst/>
                          <a:latin typeface="Sylfaen"/>
                          <a:ea typeface="Calibri"/>
                          <a:cs typeface="Times New Roman"/>
                        </a:rPr>
                        <a:t>,</a:t>
                      </a:r>
                      <a:r>
                        <a:rPr lang="en-US" sz="1100" dirty="0" smtClean="0">
                          <a:effectLst/>
                          <a:latin typeface="Sylfaen"/>
                          <a:ea typeface="Calibri"/>
                          <a:cs typeface="Times New Roman"/>
                        </a:rPr>
                        <a:t>5</a:t>
                      </a:r>
                      <a:r>
                        <a:rPr lang="ka-GE" sz="1100" dirty="0" smtClean="0">
                          <a:effectLst/>
                          <a:latin typeface="Calibri"/>
                          <a:ea typeface="Calibri"/>
                          <a:cs typeface="Times New Roman"/>
                        </a:rPr>
                        <a:t>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100" b="1" dirty="0" smtClean="0">
                          <a:effectLst/>
                          <a:latin typeface="+mn-lt"/>
                          <a:ea typeface="Calibri"/>
                          <a:cs typeface="Times New Roman"/>
                        </a:rPr>
                        <a:t>1</a:t>
                      </a:r>
                      <a:r>
                        <a:rPr lang="ka-GE" sz="1100" b="1" dirty="0" smtClean="0">
                          <a:effectLst/>
                          <a:latin typeface="+mn-lt"/>
                          <a:ea typeface="Calibri"/>
                          <a:cs typeface="Times New Roman"/>
                        </a:rPr>
                        <a:t>,</a:t>
                      </a:r>
                      <a:r>
                        <a:rPr lang="en-US" sz="1100" b="1" dirty="0" smtClean="0">
                          <a:effectLst/>
                          <a:latin typeface="+mn-lt"/>
                          <a:ea typeface="Calibri"/>
                          <a:cs typeface="Times New Roman"/>
                        </a:rPr>
                        <a:t>5</a:t>
                      </a:r>
                      <a:r>
                        <a:rPr lang="ka-GE" sz="1100" b="1" dirty="0" smtClean="0">
                          <a:effectLst/>
                          <a:latin typeface="+mn-lt"/>
                          <a:ea typeface="Calibri"/>
                          <a:cs typeface="Times New Roman"/>
                        </a:rPr>
                        <a:t>00</a:t>
                      </a:r>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20367">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508">
                <a:tc>
                  <a:txBody>
                    <a:bodyPr/>
                    <a:lstStyle/>
                    <a:p>
                      <a:pPr marL="0" marR="0">
                        <a:lnSpc>
                          <a:spcPct val="115000"/>
                        </a:lnSpc>
                        <a:spcBef>
                          <a:spcPts val="0"/>
                        </a:spcBef>
                        <a:spcAft>
                          <a:spcPts val="0"/>
                        </a:spcAft>
                      </a:pPr>
                      <a:r>
                        <a:rPr lang="en-US" sz="1100" b="1" dirty="0" err="1">
                          <a:effectLst/>
                          <a:latin typeface="Sylfaen"/>
                          <a:ea typeface="Calibri"/>
                          <a:cs typeface="Sylfaen"/>
                        </a:rPr>
                        <a:t>სოფლის</a:t>
                      </a:r>
                      <a:r>
                        <a:rPr lang="en-US" sz="1100" b="1" dirty="0">
                          <a:effectLst/>
                          <a:latin typeface="Calibri"/>
                          <a:ea typeface="Calibri"/>
                          <a:cs typeface="Times New Roman"/>
                        </a:rPr>
                        <a:t> </a:t>
                      </a:r>
                      <a:r>
                        <a:rPr lang="en-US" sz="1100" b="1" dirty="0" err="1">
                          <a:effectLst/>
                          <a:latin typeface="Sylfaen"/>
                          <a:ea typeface="Calibri"/>
                          <a:cs typeface="Sylfaen"/>
                        </a:rPr>
                        <a:t>ექიმების</a:t>
                      </a:r>
                      <a:r>
                        <a:rPr lang="en-US" sz="1100" b="1" dirty="0">
                          <a:effectLst/>
                          <a:latin typeface="Calibri"/>
                          <a:ea typeface="Calibri"/>
                          <a:cs typeface="Times New Roman"/>
                        </a:rPr>
                        <a:t> </a:t>
                      </a:r>
                      <a:r>
                        <a:rPr lang="en-US" sz="1100" b="1" dirty="0" err="1">
                          <a:effectLst/>
                          <a:latin typeface="Sylfaen"/>
                          <a:ea typeface="Calibri"/>
                          <a:cs typeface="Sylfaen"/>
                        </a:rPr>
                        <a:t>ტექნიკური</a:t>
                      </a:r>
                      <a:r>
                        <a:rPr lang="en-US" sz="1100" b="1" dirty="0">
                          <a:effectLst/>
                          <a:latin typeface="Calibri"/>
                          <a:ea typeface="Calibri"/>
                          <a:cs typeface="Times New Roman"/>
                        </a:rPr>
                        <a:t> </a:t>
                      </a:r>
                      <a:r>
                        <a:rPr lang="en-US" sz="1100" b="1" dirty="0" err="1">
                          <a:effectLst/>
                          <a:latin typeface="Sylfaen"/>
                          <a:ea typeface="Calibri"/>
                          <a:cs typeface="Sylfaen"/>
                        </a:rPr>
                        <a:t>აღჭურვის</a:t>
                      </a:r>
                      <a:r>
                        <a:rPr lang="en-US" sz="1100" b="1" dirty="0">
                          <a:effectLst/>
                          <a:latin typeface="Calibri"/>
                          <a:ea typeface="Calibri"/>
                          <a:cs typeface="Times New Roman"/>
                        </a:rPr>
                        <a:t> </a:t>
                      </a:r>
                      <a:r>
                        <a:rPr lang="en-US" sz="1100" b="1" dirty="0" err="1" smtClean="0">
                          <a:effectLst/>
                          <a:latin typeface="Sylfaen"/>
                          <a:ea typeface="Calibri"/>
                          <a:cs typeface="Sylfaen"/>
                        </a:rPr>
                        <a:t>ხარჯი</a:t>
                      </a:r>
                      <a:r>
                        <a:rPr lang="ka-GE" sz="1100" b="1" dirty="0" smtClean="0">
                          <a:effectLst/>
                          <a:latin typeface="Sylfaen"/>
                          <a:ea typeface="Calibri"/>
                          <a:cs typeface="Sylfaen"/>
                        </a:rPr>
                        <a:t>*</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67">
                <a:tc>
                  <a:txBody>
                    <a:bodyPr/>
                    <a:lstStyle/>
                    <a:p>
                      <a:pPr marL="342900" marR="0" lvl="0" indent="-342900">
                        <a:spcBef>
                          <a:spcPts val="0"/>
                        </a:spcBef>
                        <a:spcAft>
                          <a:spcPts val="0"/>
                        </a:spcAft>
                        <a:buFont typeface="Sylfaen"/>
                        <a:buChar char="-"/>
                      </a:pPr>
                      <a:r>
                        <a:rPr lang="en-US" sz="1200">
                          <a:effectLst/>
                          <a:latin typeface="Sylfaen"/>
                          <a:ea typeface="Calibri"/>
                          <a:cs typeface="Sylfaen"/>
                        </a:rPr>
                        <a:t>აჭარა</a:t>
                      </a:r>
                      <a:r>
                        <a:rPr lang="en-US" sz="1200">
                          <a:effectLst/>
                          <a:latin typeface="Times New Roman"/>
                          <a:ea typeface="Calibri"/>
                          <a:cs typeface="Sylfaen"/>
                        </a:rPr>
                        <a:t> - </a:t>
                      </a:r>
                      <a:r>
                        <a:rPr lang="en-US" sz="1200">
                          <a:effectLst/>
                          <a:latin typeface="Sylfaen"/>
                          <a:ea typeface="Calibri"/>
                          <a:cs typeface="Sylfaen"/>
                        </a:rPr>
                        <a:t> </a:t>
                      </a:r>
                      <a:r>
                        <a:rPr lang="ka-GE" sz="1200">
                          <a:effectLst/>
                          <a:latin typeface="Sylfaen"/>
                          <a:ea typeface="Calibri"/>
                          <a:cs typeface="Sylfaen"/>
                        </a:rPr>
                        <a:t>მარტი,</a:t>
                      </a:r>
                      <a:r>
                        <a:rPr lang="en-US" sz="1200">
                          <a:effectLst/>
                          <a:latin typeface="Times New Roman"/>
                          <a:ea typeface="Calibri"/>
                          <a:cs typeface="Sylfaen"/>
                        </a:rPr>
                        <a:t>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180</a:t>
                      </a:r>
                      <a:r>
                        <a:rPr lang="ka-GE" sz="1100">
                          <a:effectLst/>
                          <a:latin typeface="Sylfaen"/>
                          <a:ea typeface="Calibri"/>
                          <a:cs typeface="Times New Roman"/>
                        </a:rPr>
                        <a:t>,</a:t>
                      </a:r>
                      <a:r>
                        <a:rPr lang="en-US" sz="1100">
                          <a:effectLst/>
                          <a:latin typeface="Calibri"/>
                          <a:ea typeface="Calibri"/>
                          <a:cs typeface="Times New Roman"/>
                        </a:rPr>
                        <a:t>800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893">
                <a:tc>
                  <a:txBody>
                    <a:bodyPr/>
                    <a:lstStyle/>
                    <a:p>
                      <a:pPr marL="342900" marR="0" lvl="0" indent="-342900">
                        <a:spcBef>
                          <a:spcPts val="0"/>
                        </a:spcBef>
                        <a:spcAft>
                          <a:spcPts val="0"/>
                        </a:spcAft>
                        <a:buFont typeface="Sylfaen"/>
                        <a:buChar char="-"/>
                      </a:pPr>
                      <a:r>
                        <a:rPr lang="en-US" sz="1200">
                          <a:effectLst/>
                          <a:latin typeface="Sylfaen"/>
                          <a:ea typeface="Calibri"/>
                          <a:cs typeface="Sylfaen"/>
                        </a:rPr>
                        <a:t>იმერეთი</a:t>
                      </a:r>
                      <a:r>
                        <a:rPr lang="en-US" sz="1200">
                          <a:effectLst/>
                          <a:latin typeface="Times New Roman"/>
                          <a:ea typeface="Calibri"/>
                          <a:cs typeface="Sylfaen"/>
                        </a:rPr>
                        <a:t> - </a:t>
                      </a:r>
                      <a:r>
                        <a:rPr lang="ka-GE" sz="1200">
                          <a:effectLst/>
                          <a:latin typeface="Sylfaen"/>
                          <a:ea typeface="Calibri"/>
                          <a:cs typeface="Sylfaen"/>
                        </a:rPr>
                        <a:t>იანვარი</a:t>
                      </a:r>
                      <a:r>
                        <a:rPr lang="en-US" sz="1200">
                          <a:effectLst/>
                          <a:latin typeface="Times New Roman"/>
                          <a:ea typeface="Calibri"/>
                          <a:cs typeface="Sylfaen"/>
                        </a:rPr>
                        <a:t> 201</a:t>
                      </a:r>
                      <a:r>
                        <a:rPr lang="ka-GE" sz="1200">
                          <a:effectLst/>
                          <a:latin typeface="Sylfaen"/>
                          <a:ea typeface="Calibri"/>
                          <a:cs typeface="Sylfaen"/>
                        </a:rPr>
                        <a:t>9</a:t>
                      </a:r>
                      <a:r>
                        <a:rPr lang="en-US" sz="1200">
                          <a:effectLst/>
                          <a:latin typeface="Times New Roman"/>
                          <a:ea typeface="Calibri"/>
                          <a:cs typeface="Sylfae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280</a:t>
                      </a:r>
                      <a:r>
                        <a:rPr lang="ka-GE" sz="1100">
                          <a:effectLst/>
                          <a:latin typeface="Sylfaen"/>
                          <a:ea typeface="Calibri"/>
                          <a:cs typeface="Times New Roman"/>
                        </a:rPr>
                        <a:t>,</a:t>
                      </a:r>
                      <a:r>
                        <a:rPr lang="en-US" sz="1100">
                          <a:effectLst/>
                          <a:latin typeface="Calibri"/>
                          <a:ea typeface="Calibri"/>
                          <a:cs typeface="Times New Roman"/>
                        </a:rPr>
                        <a:t>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088">
                <a:tc>
                  <a:txBody>
                    <a:bodyPr/>
                    <a:lstStyle/>
                    <a:p>
                      <a:pPr marL="342900" marR="0" lvl="0" indent="-342900">
                        <a:spcBef>
                          <a:spcPts val="0"/>
                        </a:spcBef>
                        <a:spcAft>
                          <a:spcPts val="0"/>
                        </a:spcAft>
                        <a:buFont typeface="Sylfaen"/>
                        <a:buChar char="-"/>
                      </a:pPr>
                      <a:r>
                        <a:rPr lang="en-US" sz="1200">
                          <a:effectLst/>
                          <a:latin typeface="Sylfaen"/>
                          <a:ea typeface="Calibri"/>
                          <a:cs typeface="Sylfaen"/>
                        </a:rPr>
                        <a:t>სამეგრელო</a:t>
                      </a:r>
                      <a:r>
                        <a:rPr lang="en-US" sz="1200">
                          <a:effectLst/>
                          <a:latin typeface="Times New Roman"/>
                          <a:ea typeface="Calibri"/>
                          <a:cs typeface="Sylfaen"/>
                        </a:rPr>
                        <a:t>-</a:t>
                      </a:r>
                      <a:r>
                        <a:rPr lang="en-US" sz="1200">
                          <a:effectLst/>
                          <a:latin typeface="Sylfaen"/>
                          <a:ea typeface="Calibri"/>
                          <a:cs typeface="Sylfaen"/>
                        </a:rPr>
                        <a:t>ზემო</a:t>
                      </a:r>
                      <a:r>
                        <a:rPr lang="en-US" sz="1200">
                          <a:effectLst/>
                          <a:latin typeface="Times New Roman"/>
                          <a:ea typeface="Calibri"/>
                          <a:cs typeface="Sylfaen"/>
                        </a:rPr>
                        <a:t> </a:t>
                      </a:r>
                      <a:r>
                        <a:rPr lang="en-US" sz="1200">
                          <a:effectLst/>
                          <a:latin typeface="Sylfaen"/>
                          <a:ea typeface="Calibri"/>
                          <a:cs typeface="Sylfaen"/>
                        </a:rPr>
                        <a:t>სვანეთი</a:t>
                      </a:r>
                      <a:r>
                        <a:rPr lang="en-US" sz="1200">
                          <a:effectLst/>
                          <a:latin typeface="Times New Roman"/>
                          <a:ea typeface="Calibri"/>
                          <a:cs typeface="Sylfaen"/>
                        </a:rPr>
                        <a:t> - </a:t>
                      </a:r>
                      <a:r>
                        <a:rPr lang="ka-GE" sz="1200">
                          <a:effectLst/>
                          <a:latin typeface="Sylfaen"/>
                          <a:ea typeface="Calibri"/>
                          <a:cs typeface="Sylfaen"/>
                        </a:rPr>
                        <a:t>თებერვალი</a:t>
                      </a:r>
                      <a:r>
                        <a:rPr lang="en-US" sz="1200">
                          <a:effectLst/>
                          <a:latin typeface="Times New Roman"/>
                          <a:ea typeface="Calibri"/>
                          <a:cs typeface="Sylfaen"/>
                        </a:rPr>
                        <a:t> 201</a:t>
                      </a:r>
                      <a:r>
                        <a:rPr lang="ka-GE" sz="1200">
                          <a:effectLst/>
                          <a:latin typeface="Sylfaen"/>
                          <a:ea typeface="Calibri"/>
                          <a:cs typeface="Sylfaen"/>
                        </a:rPr>
                        <a:t>9</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364</a:t>
                      </a:r>
                      <a:r>
                        <a:rPr lang="ka-GE" sz="1100">
                          <a:effectLst/>
                          <a:latin typeface="Sylfaen"/>
                          <a:ea typeface="Calibri"/>
                          <a:cs typeface="Times New Roman"/>
                        </a:rPr>
                        <a:t>,</a:t>
                      </a:r>
                      <a:r>
                        <a:rPr lang="en-US" sz="1100">
                          <a:effectLst/>
                          <a:latin typeface="Calibri"/>
                          <a:ea typeface="Calibri"/>
                          <a:cs typeface="Times New Roman"/>
                        </a:rPr>
                        <a:t>800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508">
                <a:tc>
                  <a:txBody>
                    <a:bodyPr/>
                    <a:lstStyle/>
                    <a:p>
                      <a:pPr marL="342900" marR="0" lvl="0" indent="-342900">
                        <a:spcBef>
                          <a:spcPts val="0"/>
                        </a:spcBef>
                        <a:spcAft>
                          <a:spcPts val="0"/>
                        </a:spcAft>
                        <a:buFont typeface="Sylfaen"/>
                        <a:buChar char="-"/>
                      </a:pPr>
                      <a:r>
                        <a:rPr lang="en-US" sz="1200" dirty="0" err="1">
                          <a:effectLst/>
                          <a:latin typeface="Sylfaen"/>
                          <a:ea typeface="Calibri"/>
                          <a:cs typeface="Sylfaen"/>
                        </a:rPr>
                        <a:t>რაჭა</a:t>
                      </a:r>
                      <a:r>
                        <a:rPr lang="en-US" sz="1200" dirty="0" err="1">
                          <a:effectLst/>
                          <a:latin typeface="Times New Roman"/>
                          <a:ea typeface="Calibri"/>
                          <a:cs typeface="Sylfaen"/>
                        </a:rPr>
                        <a:t>-</a:t>
                      </a:r>
                      <a:r>
                        <a:rPr lang="en-US" sz="1200" dirty="0" err="1">
                          <a:effectLst/>
                          <a:latin typeface="Sylfaen"/>
                          <a:ea typeface="Calibri"/>
                          <a:cs typeface="Sylfaen"/>
                        </a:rPr>
                        <a:t>ლეჩხუმი</a:t>
                      </a:r>
                      <a:r>
                        <a:rPr lang="en-US" sz="1200" dirty="0">
                          <a:effectLst/>
                          <a:latin typeface="Times New Roman"/>
                          <a:ea typeface="Calibri"/>
                          <a:cs typeface="Sylfaen"/>
                        </a:rPr>
                        <a:t> </a:t>
                      </a:r>
                      <a:r>
                        <a:rPr lang="en-US" sz="1200" dirty="0" err="1">
                          <a:effectLst/>
                          <a:latin typeface="Sylfaen"/>
                          <a:ea typeface="Calibri"/>
                          <a:cs typeface="Sylfaen"/>
                        </a:rPr>
                        <a:t>და</a:t>
                      </a:r>
                      <a:r>
                        <a:rPr lang="en-US" sz="1200" dirty="0">
                          <a:effectLst/>
                          <a:latin typeface="Times New Roman"/>
                          <a:ea typeface="Calibri"/>
                          <a:cs typeface="Sylfaen"/>
                        </a:rPr>
                        <a:t> </a:t>
                      </a:r>
                      <a:r>
                        <a:rPr lang="en-US" sz="1200" dirty="0" err="1">
                          <a:effectLst/>
                          <a:latin typeface="Sylfaen"/>
                          <a:ea typeface="Calibri"/>
                          <a:cs typeface="Sylfaen"/>
                        </a:rPr>
                        <a:t>ქვემო</a:t>
                      </a:r>
                      <a:r>
                        <a:rPr lang="en-US" sz="1200" dirty="0">
                          <a:effectLst/>
                          <a:latin typeface="Times New Roman"/>
                          <a:ea typeface="Calibri"/>
                          <a:cs typeface="Sylfaen"/>
                        </a:rPr>
                        <a:t> </a:t>
                      </a:r>
                      <a:r>
                        <a:rPr lang="en-US" sz="1200" dirty="0" err="1">
                          <a:effectLst/>
                          <a:latin typeface="Sylfaen"/>
                          <a:ea typeface="Calibri"/>
                          <a:cs typeface="Sylfaen"/>
                        </a:rPr>
                        <a:t>სვანეთი</a:t>
                      </a:r>
                      <a:r>
                        <a:rPr lang="en-US" sz="1200" dirty="0">
                          <a:effectLst/>
                          <a:latin typeface="Times New Roman"/>
                          <a:ea typeface="Calibri"/>
                          <a:cs typeface="Sylfaen"/>
                        </a:rPr>
                        <a:t>  - </a:t>
                      </a:r>
                      <a:r>
                        <a:rPr lang="ka-GE" sz="1200" dirty="0">
                          <a:effectLst/>
                          <a:latin typeface="Sylfaen"/>
                          <a:ea typeface="Calibri"/>
                          <a:cs typeface="Sylfaen"/>
                        </a:rPr>
                        <a:t>მარტი</a:t>
                      </a:r>
                      <a:r>
                        <a:rPr lang="en-US" sz="1200" dirty="0">
                          <a:effectLst/>
                          <a:latin typeface="Times New Roman"/>
                          <a:ea typeface="Calibri"/>
                          <a:cs typeface="Sylfaen"/>
                        </a:rPr>
                        <a:t> 2019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110</a:t>
                      </a:r>
                      <a:r>
                        <a:rPr lang="ka-GE" sz="1100">
                          <a:effectLst/>
                          <a:latin typeface="Sylfaen"/>
                          <a:ea typeface="Calibri"/>
                          <a:cs typeface="Times New Roman"/>
                        </a:rPr>
                        <a:t>,</a:t>
                      </a:r>
                      <a:r>
                        <a:rPr lang="en-US" sz="1100">
                          <a:effectLst/>
                          <a:latin typeface="Calibri"/>
                          <a:ea typeface="Calibri"/>
                          <a:cs typeface="Times New Roman"/>
                        </a:rPr>
                        <a:t>400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67">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გურია</a:t>
                      </a:r>
                      <a:r>
                        <a:rPr lang="en-US" sz="1200">
                          <a:effectLst/>
                          <a:latin typeface="Times New Roman"/>
                          <a:ea typeface="Calibri"/>
                          <a:cs typeface="Sylfaen"/>
                        </a:rPr>
                        <a:t> - </a:t>
                      </a:r>
                      <a:r>
                        <a:rPr lang="ka-GE" sz="1200">
                          <a:effectLst/>
                          <a:latin typeface="Sylfaen"/>
                          <a:ea typeface="Calibri"/>
                          <a:cs typeface="Sylfaen"/>
                        </a:rPr>
                        <a:t>აპრილი</a:t>
                      </a:r>
                      <a:r>
                        <a:rPr lang="en-US" sz="1200">
                          <a:effectLst/>
                          <a:latin typeface="Times New Roman"/>
                          <a:ea typeface="Calibri"/>
                          <a:cs typeface="Sylfaen"/>
                        </a:rPr>
                        <a:t> 2019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142</a:t>
                      </a:r>
                      <a:r>
                        <a:rPr lang="ka-GE" sz="1100">
                          <a:effectLst/>
                          <a:latin typeface="Sylfaen"/>
                          <a:ea typeface="Calibri"/>
                          <a:cs typeface="Times New Roman"/>
                        </a:rPr>
                        <a:t>,</a:t>
                      </a:r>
                      <a:r>
                        <a:rPr lang="en-US" sz="1100">
                          <a:effectLst/>
                          <a:latin typeface="Calibri"/>
                          <a:ea typeface="Calibri"/>
                          <a:cs typeface="Times New Roman"/>
                        </a:rPr>
                        <a:t>400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67">
                <a:tc>
                  <a:txBody>
                    <a:bodyPr/>
                    <a:lstStyle/>
                    <a:p>
                      <a:pPr marL="342900" marR="0" lvl="0" indent="-342900">
                        <a:spcBef>
                          <a:spcPts val="0"/>
                        </a:spcBef>
                        <a:spcAft>
                          <a:spcPts val="0"/>
                        </a:spcAft>
                        <a:buFont typeface="Sylfaen"/>
                        <a:buChar char="-"/>
                      </a:pPr>
                      <a:r>
                        <a:rPr lang="en-US" sz="1200" dirty="0" err="1">
                          <a:effectLst/>
                          <a:latin typeface="Sylfaen"/>
                          <a:ea typeface="Calibri"/>
                          <a:cs typeface="Sylfaen"/>
                        </a:rPr>
                        <a:t>მცხეთა</a:t>
                      </a:r>
                      <a:r>
                        <a:rPr lang="en-US" sz="1200" dirty="0" err="1">
                          <a:effectLst/>
                          <a:latin typeface="Times New Roman"/>
                          <a:ea typeface="Calibri"/>
                          <a:cs typeface="Sylfaen"/>
                        </a:rPr>
                        <a:t>-</a:t>
                      </a:r>
                      <a:r>
                        <a:rPr lang="en-US" sz="1200" dirty="0" err="1">
                          <a:effectLst/>
                          <a:latin typeface="Sylfaen"/>
                          <a:ea typeface="Calibri"/>
                          <a:cs typeface="Sylfaen"/>
                        </a:rPr>
                        <a:t>მთიანეთი</a:t>
                      </a:r>
                      <a:r>
                        <a:rPr lang="en-US" sz="1200" dirty="0">
                          <a:effectLst/>
                          <a:latin typeface="Times New Roman"/>
                          <a:ea typeface="Calibri"/>
                          <a:cs typeface="Sylfaen"/>
                        </a:rPr>
                        <a:t> - </a:t>
                      </a:r>
                      <a:r>
                        <a:rPr lang="ka-GE" sz="1200" dirty="0">
                          <a:effectLst/>
                          <a:latin typeface="Sylfaen"/>
                          <a:ea typeface="Calibri"/>
                          <a:cs typeface="Sylfaen"/>
                        </a:rPr>
                        <a:t>მაისი</a:t>
                      </a:r>
                      <a:r>
                        <a:rPr lang="en-US" sz="1200" dirty="0">
                          <a:effectLst/>
                          <a:latin typeface="Times New Roman"/>
                          <a:ea typeface="Calibri"/>
                          <a:cs typeface="Sylfaen"/>
                        </a:rPr>
                        <a:t> 20</a:t>
                      </a:r>
                      <a:r>
                        <a:rPr lang="ka-GE" sz="1200" dirty="0">
                          <a:effectLst/>
                          <a:latin typeface="Sylfaen"/>
                          <a:ea typeface="Calibri"/>
                          <a:cs typeface="Sylfaen"/>
                        </a:rPr>
                        <a:t>19</a:t>
                      </a:r>
                      <a:endParaRPr lang="en-US" sz="1200" dirty="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283</a:t>
                      </a:r>
                      <a:r>
                        <a:rPr lang="ka-GE" sz="1100">
                          <a:effectLst/>
                          <a:latin typeface="Sylfaen"/>
                          <a:ea typeface="Calibri"/>
                          <a:cs typeface="Times New Roman"/>
                        </a:rPr>
                        <a:t>,</a:t>
                      </a:r>
                      <a:r>
                        <a:rPr lang="en-US" sz="1100">
                          <a:effectLst/>
                          <a:latin typeface="Calibri"/>
                          <a:ea typeface="Calibri"/>
                          <a:cs typeface="Times New Roman"/>
                        </a:rPr>
                        <a:t>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67">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ქვემო ქართლი</a:t>
                      </a:r>
                      <a:r>
                        <a:rPr lang="en-US" sz="1200">
                          <a:effectLst/>
                          <a:latin typeface="Times New Roman"/>
                          <a:ea typeface="Calibri"/>
                          <a:cs typeface="Sylfaen"/>
                        </a:rPr>
                        <a:t> - </a:t>
                      </a:r>
                      <a:r>
                        <a:rPr lang="ka-GE" sz="1200">
                          <a:effectLst/>
                          <a:latin typeface="Sylfaen"/>
                          <a:ea typeface="Calibri"/>
                          <a:cs typeface="Sylfaen"/>
                        </a:rPr>
                        <a:t>ივნისი </a:t>
                      </a:r>
                      <a:r>
                        <a:rPr lang="en-US" sz="1200">
                          <a:effectLst/>
                          <a:latin typeface="Times New Roman"/>
                          <a:ea typeface="Calibri"/>
                          <a:cs typeface="Sylfaen"/>
                        </a:rPr>
                        <a:t>20</a:t>
                      </a:r>
                      <a:r>
                        <a:rPr lang="ka-GE" sz="1200">
                          <a:effectLst/>
                          <a:latin typeface="Sylfaen"/>
                          <a:ea typeface="Calibri"/>
                          <a:cs typeface="Sylfaen"/>
                        </a:rPr>
                        <a:t>19</a:t>
                      </a:r>
                      <a:r>
                        <a:rPr lang="ka-GE" sz="1200">
                          <a:effectLst/>
                          <a:latin typeface="Times New Roman"/>
                          <a:ea typeface="Calibri"/>
                          <a:cs typeface="Sylfaen"/>
                        </a:rPr>
                        <a:t> </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352</a:t>
                      </a:r>
                      <a:r>
                        <a:rPr lang="ka-GE" sz="1100">
                          <a:effectLst/>
                          <a:latin typeface="Sylfaen"/>
                          <a:ea typeface="Calibri"/>
                          <a:cs typeface="Times New Roman"/>
                        </a:rPr>
                        <a:t>,</a:t>
                      </a:r>
                      <a:r>
                        <a:rPr lang="en-US" sz="1100">
                          <a:effectLst/>
                          <a:latin typeface="Calibri"/>
                          <a:ea typeface="Calibri"/>
                          <a:cs typeface="Times New Roman"/>
                        </a:rPr>
                        <a:t>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508">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შიდა ქართლი </a:t>
                      </a:r>
                      <a:r>
                        <a:rPr lang="en-US" sz="1200">
                          <a:effectLst/>
                          <a:latin typeface="Times New Roman"/>
                          <a:ea typeface="Calibri"/>
                          <a:cs typeface="Sylfaen"/>
                        </a:rPr>
                        <a:t>- </a:t>
                      </a:r>
                      <a:r>
                        <a:rPr lang="ka-GE" sz="1200">
                          <a:effectLst/>
                          <a:latin typeface="Sylfaen"/>
                          <a:ea typeface="Calibri"/>
                          <a:cs typeface="Sylfaen"/>
                        </a:rPr>
                        <a:t>ივლისი</a:t>
                      </a:r>
                      <a:r>
                        <a:rPr lang="en-US" sz="1200">
                          <a:effectLst/>
                          <a:latin typeface="Times New Roman"/>
                          <a:ea typeface="Calibri"/>
                          <a:cs typeface="Sylfaen"/>
                        </a:rPr>
                        <a:t> 20</a:t>
                      </a:r>
                      <a:r>
                        <a:rPr lang="ka-GE" sz="1200">
                          <a:effectLst/>
                          <a:latin typeface="Sylfaen"/>
                          <a:ea typeface="Calibri"/>
                          <a:cs typeface="Sylfaen"/>
                        </a:rPr>
                        <a:t>19</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126</a:t>
                      </a:r>
                      <a:r>
                        <a:rPr lang="ka-GE" sz="1100">
                          <a:effectLst/>
                          <a:latin typeface="Sylfaen"/>
                          <a:ea typeface="Calibri"/>
                          <a:cs typeface="Times New Roman"/>
                        </a:rPr>
                        <a:t>,</a:t>
                      </a:r>
                      <a:r>
                        <a:rPr lang="en-US" sz="1100">
                          <a:effectLst/>
                          <a:latin typeface="Calibri"/>
                          <a:ea typeface="Calibri"/>
                          <a:cs typeface="Times New Roman"/>
                        </a:rPr>
                        <a:t>400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508">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სამცხე ჯავახეთი </a:t>
                      </a:r>
                      <a:r>
                        <a:rPr lang="en-US" sz="1200">
                          <a:effectLst/>
                          <a:latin typeface="Times New Roman"/>
                          <a:ea typeface="Calibri"/>
                          <a:cs typeface="Sylfaen"/>
                        </a:rPr>
                        <a:t>- </a:t>
                      </a:r>
                      <a:r>
                        <a:rPr lang="ka-GE" sz="1200">
                          <a:effectLst/>
                          <a:latin typeface="Sylfaen"/>
                          <a:ea typeface="Calibri"/>
                          <a:cs typeface="Sylfaen"/>
                        </a:rPr>
                        <a:t>აგვისტო</a:t>
                      </a:r>
                      <a:r>
                        <a:rPr lang="en-US" sz="1200">
                          <a:effectLst/>
                          <a:latin typeface="Times New Roman"/>
                          <a:ea typeface="Calibri"/>
                          <a:cs typeface="Sylfaen"/>
                        </a:rPr>
                        <a:t> 20</a:t>
                      </a:r>
                      <a:r>
                        <a:rPr lang="ka-GE" sz="1200">
                          <a:effectLst/>
                          <a:latin typeface="Sylfaen"/>
                          <a:ea typeface="Calibri"/>
                          <a:cs typeface="Sylfaen"/>
                        </a:rPr>
                        <a:t>19</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105</a:t>
                      </a:r>
                      <a:r>
                        <a:rPr lang="ka-GE" sz="1100">
                          <a:effectLst/>
                          <a:latin typeface="Sylfaen"/>
                          <a:ea typeface="Calibri"/>
                          <a:cs typeface="Times New Roman"/>
                        </a:rPr>
                        <a:t>,</a:t>
                      </a:r>
                      <a:r>
                        <a:rPr lang="en-US" sz="1100">
                          <a:effectLst/>
                          <a:latin typeface="Calibri"/>
                          <a:ea typeface="Calibri"/>
                          <a:cs typeface="Times New Roman"/>
                        </a:rPr>
                        <a:t>600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67">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კახეთი</a:t>
                      </a:r>
                      <a:r>
                        <a:rPr lang="en-US" sz="1200">
                          <a:effectLst/>
                          <a:latin typeface="Times New Roman"/>
                          <a:ea typeface="Calibri"/>
                          <a:cs typeface="Sylfaen"/>
                        </a:rPr>
                        <a:t> - </a:t>
                      </a:r>
                      <a:r>
                        <a:rPr lang="ka-GE" sz="1200">
                          <a:effectLst/>
                          <a:latin typeface="Sylfaen"/>
                          <a:ea typeface="Calibri"/>
                          <a:cs typeface="Sylfaen"/>
                        </a:rPr>
                        <a:t>სექტემბერი</a:t>
                      </a:r>
                      <a:r>
                        <a:rPr lang="en-US" sz="1200">
                          <a:effectLst/>
                          <a:latin typeface="Times New Roman"/>
                          <a:ea typeface="Calibri"/>
                          <a:cs typeface="Sylfaen"/>
                        </a:rPr>
                        <a:t>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224</a:t>
                      </a:r>
                      <a:r>
                        <a:rPr lang="ka-GE" sz="1100">
                          <a:effectLst/>
                          <a:latin typeface="Sylfaen"/>
                          <a:ea typeface="Calibri"/>
                          <a:cs typeface="Times New Roman"/>
                        </a:rPr>
                        <a:t>,</a:t>
                      </a:r>
                      <a:r>
                        <a:rPr lang="en-US" sz="1100">
                          <a:effectLst/>
                          <a:latin typeface="Calibri"/>
                          <a:ea typeface="Calibri"/>
                          <a:cs typeface="Times New Roman"/>
                        </a:rPr>
                        <a:t>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67">
                <a:tc>
                  <a:txBody>
                    <a:bodyPr/>
                    <a:lstStyle/>
                    <a:p>
                      <a:pPr marL="0" marR="0">
                        <a:lnSpc>
                          <a:spcPct val="115000"/>
                        </a:lnSpc>
                        <a:spcBef>
                          <a:spcPts val="0"/>
                        </a:spcBef>
                        <a:spcAft>
                          <a:spcPts val="0"/>
                        </a:spcAft>
                      </a:pPr>
                      <a:r>
                        <a:rPr lang="en-US" sz="1100" b="1">
                          <a:effectLst/>
                          <a:latin typeface="Sylfaen"/>
                          <a:ea typeface="Calibri"/>
                          <a:cs typeface="Sylfaen"/>
                        </a:rPr>
                        <a:t>ტექნიკური</a:t>
                      </a:r>
                      <a:r>
                        <a:rPr lang="en-US" sz="1100" b="1">
                          <a:effectLst/>
                          <a:latin typeface="Calibri"/>
                          <a:ea typeface="Calibri"/>
                          <a:cs typeface="Times New Roman"/>
                        </a:rPr>
                        <a:t> </a:t>
                      </a:r>
                      <a:r>
                        <a:rPr lang="en-US" sz="1100" b="1">
                          <a:effectLst/>
                          <a:latin typeface="Sylfaen"/>
                          <a:ea typeface="Calibri"/>
                          <a:cs typeface="Sylfaen"/>
                        </a:rPr>
                        <a:t>აღჭურვის</a:t>
                      </a:r>
                      <a:r>
                        <a:rPr lang="en-US" sz="1100" b="1">
                          <a:effectLst/>
                          <a:latin typeface="Calibri"/>
                          <a:ea typeface="Calibri"/>
                          <a:cs typeface="Times New Roman"/>
                        </a:rPr>
                        <a:t> </a:t>
                      </a:r>
                      <a:r>
                        <a:rPr lang="en-US" sz="1100" b="1">
                          <a:effectLst/>
                          <a:latin typeface="Sylfaen"/>
                          <a:ea typeface="Calibri"/>
                          <a:cs typeface="Sylfaen"/>
                        </a:rPr>
                        <a:t>ხარჯები</a:t>
                      </a:r>
                      <a:r>
                        <a:rPr lang="en-US" sz="1100" b="1">
                          <a:effectLst/>
                          <a:latin typeface="Calibri"/>
                          <a:ea typeface="Calibri"/>
                          <a:cs typeface="Times New Roman"/>
                        </a:rPr>
                        <a:t> </a:t>
                      </a:r>
                      <a:r>
                        <a:rPr lang="en-US" sz="1100" b="1">
                          <a:effectLst/>
                          <a:latin typeface="Sylfaen"/>
                          <a:ea typeface="Calibri"/>
                          <a:cs typeface="Sylfaen"/>
                        </a:rPr>
                        <a:t>წლიურად</a:t>
                      </a:r>
                      <a:r>
                        <a:rPr lang="en-US" sz="1100" b="1">
                          <a:effectLst/>
                          <a:latin typeface="Calibri"/>
                          <a:ea typeface="Calibri"/>
                          <a:cs typeface="Times New Roman"/>
                        </a:rPr>
                        <a:t>:</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100" dirty="0" smtClean="0">
                          <a:effectLst/>
                          <a:latin typeface="Calibri"/>
                        </a:rPr>
                        <a:t>1,500</a:t>
                      </a:r>
                      <a:endParaRPr lang="en-US" sz="1100" dirty="0">
                        <a:effectLst/>
                        <a:latin typeface="Calibri"/>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US" sz="1000" b="1">
                          <a:effectLst/>
                          <a:latin typeface="Arial"/>
                          <a:ea typeface="Calibri"/>
                          <a:cs typeface="Times New Roman"/>
                        </a:rPr>
                        <a:t>180,800</a:t>
                      </a:r>
                      <a:endParaRPr lang="en-US" sz="11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US" sz="1000" b="1">
                          <a:effectLst/>
                          <a:latin typeface="Arial"/>
                          <a:ea typeface="Calibri"/>
                          <a:cs typeface="Times New Roman"/>
                        </a:rPr>
                        <a:t>1,988,800</a:t>
                      </a:r>
                      <a:endParaRPr lang="en-US" sz="11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US" sz="1000" b="1">
                          <a:effectLst/>
                          <a:latin typeface="Arial"/>
                          <a:ea typeface="Calibri"/>
                          <a:cs typeface="Times New Roman"/>
                        </a:rPr>
                        <a:t> </a:t>
                      </a:r>
                      <a:endParaRPr lang="en-US" sz="11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20367">
                <a:tc>
                  <a:txBody>
                    <a:bodyPr/>
                    <a:lstStyle/>
                    <a:p>
                      <a:pPr marL="0" marR="0">
                        <a:lnSpc>
                          <a:spcPct val="115000"/>
                        </a:lnSpc>
                        <a:spcBef>
                          <a:spcPts val="0"/>
                        </a:spcBef>
                        <a:spcAft>
                          <a:spcPts val="0"/>
                        </a:spcAft>
                      </a:pPr>
                      <a:r>
                        <a:rPr lang="en-US" sz="1100" b="1" u="sng">
                          <a:effectLst/>
                          <a:latin typeface="Sylfaen"/>
                          <a:ea typeface="Calibri"/>
                          <a:cs typeface="Sylfaen"/>
                        </a:rPr>
                        <a:t>ტექნიკური</a:t>
                      </a:r>
                      <a:r>
                        <a:rPr lang="en-US" sz="1100" b="1" u="sng">
                          <a:effectLst/>
                          <a:latin typeface="Calibri"/>
                          <a:ea typeface="Calibri"/>
                          <a:cs typeface="Times New Roman"/>
                        </a:rPr>
                        <a:t> </a:t>
                      </a:r>
                      <a:r>
                        <a:rPr lang="en-US" sz="1100" b="1" u="sng">
                          <a:effectLst/>
                          <a:latin typeface="Sylfaen"/>
                          <a:ea typeface="Calibri"/>
                          <a:cs typeface="Sylfaen"/>
                        </a:rPr>
                        <a:t>აღჭურვის</a:t>
                      </a:r>
                      <a:r>
                        <a:rPr lang="en-US" sz="1100" b="1" u="sng">
                          <a:effectLst/>
                          <a:latin typeface="Calibri"/>
                          <a:ea typeface="Calibri"/>
                          <a:cs typeface="Times New Roman"/>
                        </a:rPr>
                        <a:t> </a:t>
                      </a:r>
                      <a:r>
                        <a:rPr lang="en-US" sz="1100" b="1" u="sng">
                          <a:effectLst/>
                          <a:latin typeface="Sylfaen"/>
                          <a:ea typeface="Calibri"/>
                          <a:cs typeface="Sylfaen"/>
                        </a:rPr>
                        <a:t>ხარჯები</a:t>
                      </a:r>
                      <a:r>
                        <a:rPr lang="en-US" sz="1100" b="1" u="sng">
                          <a:effectLst/>
                          <a:latin typeface="Calibri"/>
                          <a:ea typeface="Calibri"/>
                          <a:cs typeface="Times New Roman"/>
                        </a:rPr>
                        <a:t> </a:t>
                      </a:r>
                      <a:r>
                        <a:rPr lang="en-US" sz="1100" b="1" u="sng">
                          <a:effectLst/>
                          <a:latin typeface="Sylfaen"/>
                          <a:ea typeface="Calibri"/>
                          <a:cs typeface="Sylfaen"/>
                        </a:rPr>
                        <a:t>სულ</a:t>
                      </a:r>
                      <a:r>
                        <a:rPr lang="en-US" sz="1100" b="1" u="sng">
                          <a:effectLst/>
                          <a:latin typeface="Calibri"/>
                          <a:ea typeface="Calibri"/>
                          <a:cs typeface="Times New Roman"/>
                        </a:rPr>
                        <a:t>:</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15000"/>
                        </a:lnSpc>
                        <a:spcBef>
                          <a:spcPts val="0"/>
                        </a:spcBef>
                        <a:spcAft>
                          <a:spcPts val="0"/>
                        </a:spcAft>
                      </a:pPr>
                      <a:r>
                        <a:rPr lang="en-US" sz="1100" b="1" u="sng" dirty="0">
                          <a:effectLst/>
                          <a:latin typeface="Calibri"/>
                          <a:ea typeface="Calibri"/>
                          <a:cs typeface="Times New Roman"/>
                        </a:rPr>
                        <a:t>2</a:t>
                      </a:r>
                      <a:r>
                        <a:rPr lang="ka-GE" sz="1100" b="1" u="sng" dirty="0">
                          <a:effectLst/>
                          <a:latin typeface="Sylfaen"/>
                          <a:ea typeface="Calibri"/>
                          <a:cs typeface="Times New Roman"/>
                        </a:rPr>
                        <a:t>,</a:t>
                      </a:r>
                      <a:r>
                        <a:rPr lang="en-US" sz="1100" b="1" u="sng" dirty="0" smtClean="0">
                          <a:effectLst/>
                          <a:latin typeface="Calibri"/>
                          <a:ea typeface="Calibri"/>
                          <a:cs typeface="Times New Roman"/>
                        </a:rPr>
                        <a:t>168</a:t>
                      </a:r>
                      <a:r>
                        <a:rPr lang="ka-GE" sz="1100" b="1" u="sng" dirty="0" smtClean="0">
                          <a:effectLst/>
                          <a:latin typeface="Sylfaen"/>
                          <a:ea typeface="Calibri"/>
                          <a:cs typeface="Times New Roman"/>
                        </a:rPr>
                        <a:t>,</a:t>
                      </a:r>
                      <a:r>
                        <a:rPr lang="en-US" sz="1100" b="1" u="sng" dirty="0" smtClean="0">
                          <a:effectLst/>
                          <a:latin typeface="Calibri"/>
                          <a:ea typeface="Calibri"/>
                          <a:cs typeface="Times New Roman"/>
                        </a:rPr>
                        <a:t>100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bl>
          </a:graphicData>
        </a:graphic>
      </p:graphicFrame>
      <p:sp>
        <p:nvSpPr>
          <p:cNvPr id="6" name="Title 1"/>
          <p:cNvSpPr txBox="1">
            <a:spLocks/>
          </p:cNvSpPr>
          <p:nvPr/>
        </p:nvSpPr>
        <p:spPr>
          <a:xfrm>
            <a:off x="609600" y="5791199"/>
            <a:ext cx="8362950" cy="93027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1800" dirty="0" smtClean="0"/>
              <a:t>* ტექნიკური აღჭურვის ხარჯის დათვლის მეთოდოლოგია მოცემულია დანართში #1.</a:t>
            </a:r>
            <a:endParaRPr lang="en-US" sz="1800" dirty="0"/>
          </a:p>
        </p:txBody>
      </p:sp>
    </p:spTree>
    <p:extLst>
      <p:ext uri="{BB962C8B-B14F-4D97-AF65-F5344CB8AC3E}">
        <p14:creationId xmlns:p14="http://schemas.microsoft.com/office/powerpoint/2010/main" val="2287272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accent5">
              <a:lumMod val="20000"/>
              <a:lumOff val="80000"/>
            </a:schemeClr>
          </a:solidFill>
        </p:spPr>
        <p:txBody>
          <a:bodyPr>
            <a:normAutofit/>
          </a:bodyPr>
          <a:lstStyle/>
          <a:p>
            <a:r>
              <a:rPr lang="ka-GE" sz="3600" dirty="0" smtClean="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არსებული ვითარება</a:t>
            </a:r>
            <a:endPar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28650" y="1905000"/>
            <a:ext cx="7886700" cy="4271963"/>
          </a:xfrm>
        </p:spPr>
        <p:txBody>
          <a:bodyPr>
            <a:normAutofit fontScale="77500" lnSpcReduction="20000"/>
          </a:bodyPr>
          <a:lstStyle/>
          <a:p>
            <a:r>
              <a:rPr lang="ka-GE" sz="2400" dirty="0" smtClean="0"/>
              <a:t>თბილისის მასშტაბით პროექტის ამოქმედების თარიღი: 1 აგვისტო, 2016</a:t>
            </a:r>
          </a:p>
          <a:p>
            <a:r>
              <a:rPr lang="ka-GE" sz="2400" dirty="0" smtClean="0"/>
              <a:t>ტრენინგი ჩაუტარდათ 1000-მდე ექიმს თბილისის მასშტაბით.</a:t>
            </a:r>
          </a:p>
          <a:p>
            <a:r>
              <a:rPr lang="ka-GE" sz="2400" dirty="0" smtClean="0"/>
              <a:t>ყველა მსხვილი ქსელური ფარმაცევტული კომპანიის (ავერსი, პსპ, ჯპს, ფარმადეპო, ფარმაბუმი, გეა, ფარმაცევტული სახლი, იმპექსფარმი, მერმისი, სახალხო აფთიაქი)  და 15-მდე კერძო აფთიაქის წარმომადგენლები გაეცნენ სისტემას.</a:t>
            </a:r>
          </a:p>
          <a:p>
            <a:r>
              <a:rPr lang="ka-GE" sz="2400" dirty="0" smtClean="0"/>
              <a:t>შეიქმნა სახელმწიფო ელ-რეცეპტების სისტემის გამოყენების ელექტრონული და ვიდეო ინსტრუქციები.</a:t>
            </a:r>
            <a:endParaRPr lang="ka-GE" sz="2400" dirty="0"/>
          </a:p>
          <a:p>
            <a:r>
              <a:rPr lang="ka-GE" sz="2400" dirty="0" smtClean="0"/>
              <a:t>ელექტრონული რეცეპტების სახელმწიფო სისტემაში 2017 წლის      1 დეკემბრის მდგომარეობით რეგისტრირებულია </a:t>
            </a:r>
            <a:r>
              <a:rPr lang="en-US" sz="2400" dirty="0" smtClean="0"/>
              <a:t>1146</a:t>
            </a:r>
            <a:r>
              <a:rPr lang="ka-GE" sz="2400" dirty="0" smtClean="0"/>
              <a:t> ექიმი და 464 სააფთიაქო დაწესებულება თბილისის მასშტაბით. </a:t>
            </a:r>
          </a:p>
          <a:p>
            <a:r>
              <a:rPr lang="ka-GE" sz="2400" dirty="0" smtClean="0"/>
              <a:t>სისტემაში სულ გამოწერილია 34,062 რეცეპტი, და მოემსახურა 14,367 პაციენტს</a:t>
            </a:r>
          </a:p>
          <a:p>
            <a:r>
              <a:rPr lang="ka-GE" sz="2400" dirty="0" smtClean="0"/>
              <a:t>აფთიაქების მიერ რეალიზებულია 3,338 მათგანი. </a:t>
            </a:r>
          </a:p>
          <a:p>
            <a:r>
              <a:rPr lang="ka-GE" sz="2400" dirty="0" smtClean="0"/>
              <a:t>შესაბამისად, უტილიზაციის ნიშნულია 10%.</a:t>
            </a:r>
          </a:p>
        </p:txBody>
      </p:sp>
      <p:grpSp>
        <p:nvGrpSpPr>
          <p:cNvPr id="4" name="Group 3"/>
          <p:cNvGrpSpPr/>
          <p:nvPr/>
        </p:nvGrpSpPr>
        <p:grpSpPr>
          <a:xfrm>
            <a:off x="13596" y="1069671"/>
            <a:ext cx="9054204" cy="682929"/>
            <a:chOff x="-554665" y="41451"/>
            <a:chExt cx="8440565" cy="1037446"/>
          </a:xfrm>
        </p:grpSpPr>
        <p:sp>
          <p:nvSpPr>
            <p:cNvPr id="5" name="Rectangle 4"/>
            <p:cNvSpPr/>
            <p:nvPr/>
          </p:nvSpPr>
          <p:spPr>
            <a:xfrm>
              <a:off x="-554665" y="41451"/>
              <a:ext cx="2791043" cy="1037445"/>
            </a:xfrm>
            <a:prstGeom prst="rect">
              <a:avLst/>
            </a:prstGeom>
            <a:solidFill>
              <a:srgbClr val="009999"/>
            </a:solidFill>
            <a:ln>
              <a:solidFill>
                <a:srgbClr val="33CCCC"/>
              </a:solidFill>
            </a:ln>
            <a:effectLst>
              <a:glow rad="101600">
                <a:schemeClr val="accent1">
                  <a:lumMod val="75000"/>
                  <a:alpha val="60000"/>
                </a:schemeClr>
              </a:glow>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ზოგადი სტატისტიკა</a:t>
              </a:r>
              <a:endParaRPr lang="ka-GE" sz="2000" b="1" dirty="0"/>
            </a:p>
          </p:txBody>
        </p:sp>
        <p:sp>
          <p:nvSpPr>
            <p:cNvPr id="6" name="Rectangle 5"/>
            <p:cNvSpPr/>
            <p:nvPr/>
          </p:nvSpPr>
          <p:spPr>
            <a:xfrm>
              <a:off x="227536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smtClean="0"/>
                <a:t>ტ</a:t>
              </a:r>
              <a:r>
                <a:rPr lang="ka-GE" b="1" dirty="0" smtClean="0"/>
                <a:t>ექნიკური გაუმჯობესება</a:t>
              </a:r>
              <a:endParaRPr lang="ka-GE" b="1" dirty="0"/>
            </a:p>
            <a:p>
              <a:pPr algn="ctr"/>
              <a:endParaRPr lang="en-US" dirty="0"/>
            </a:p>
          </p:txBody>
        </p:sp>
        <p:sp>
          <p:nvSpPr>
            <p:cNvPr id="7" name="Rectangle 6"/>
            <p:cNvSpPr/>
            <p:nvPr/>
          </p:nvSpPr>
          <p:spPr>
            <a:xfrm>
              <a:off x="509485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r>
                <a:rPr lang="ka-GE" b="1" dirty="0" smtClean="0"/>
                <a:t>საინტეგრაციო სამუშაოები</a:t>
              </a:r>
            </a:p>
            <a:p>
              <a:pPr algn="ctr"/>
              <a:endParaRPr lang="ka-GE" dirty="0"/>
            </a:p>
          </p:txBody>
        </p:sp>
      </p:grpSp>
    </p:spTree>
    <p:extLst>
      <p:ext uri="{BB962C8B-B14F-4D97-AF65-F5344CB8AC3E}">
        <p14:creationId xmlns:p14="http://schemas.microsoft.com/office/powerpoint/2010/main" val="37108215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8439150" cy="701671"/>
          </a:xfrm>
        </p:spPr>
        <p:txBody>
          <a:bodyPr>
            <a:normAutofit/>
          </a:bodyPr>
          <a:lstStyle/>
          <a:p>
            <a:r>
              <a:rPr lang="ka-GE" sz="2400" b="1" dirty="0"/>
              <a:t>საჭირო ფინანსური რესურსები </a:t>
            </a:r>
            <a:r>
              <a:rPr lang="ka-GE" sz="2400" b="1" dirty="0" smtClean="0"/>
              <a:t>(2)</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74691283"/>
              </p:ext>
            </p:extLst>
          </p:nvPr>
        </p:nvGraphicFramePr>
        <p:xfrm>
          <a:off x="304800" y="1066803"/>
          <a:ext cx="8210550" cy="4800595"/>
        </p:xfrm>
        <a:graphic>
          <a:graphicData uri="http://schemas.openxmlformats.org/drawingml/2006/table">
            <a:tbl>
              <a:tblPr firstRow="1" firstCol="1" bandRow="1"/>
              <a:tblGrid>
                <a:gridCol w="4550457"/>
                <a:gridCol w="832084"/>
                <a:gridCol w="843740"/>
                <a:gridCol w="991686"/>
                <a:gridCol w="992583"/>
              </a:tblGrid>
              <a:tr h="410210">
                <a:tc>
                  <a:txBody>
                    <a:bodyPr/>
                    <a:lstStyle/>
                    <a:p>
                      <a:pPr marL="0" marR="0" algn="l" defTabSz="914400" rtl="0" eaLnBrk="1" latinLnBrk="0" hangingPunct="1">
                        <a:lnSpc>
                          <a:spcPct val="115000"/>
                        </a:lnSpc>
                        <a:spcBef>
                          <a:spcPts val="0"/>
                        </a:spcBef>
                        <a:spcAft>
                          <a:spcPts val="0"/>
                        </a:spcAft>
                      </a:pPr>
                      <a:r>
                        <a:rPr lang="en-US" sz="1200" b="1" kern="1200" dirty="0" err="1">
                          <a:solidFill>
                            <a:schemeClr val="tx1"/>
                          </a:solidFill>
                          <a:effectLst/>
                          <a:latin typeface="Calibri"/>
                          <a:ea typeface="+mn-ea"/>
                          <a:cs typeface="+mn-cs"/>
                        </a:rPr>
                        <a:t>ხარჯის</a:t>
                      </a:r>
                      <a:r>
                        <a:rPr lang="en-US" sz="1200" b="1" kern="1200" dirty="0">
                          <a:solidFill>
                            <a:schemeClr val="tx1"/>
                          </a:solidFill>
                          <a:effectLst/>
                          <a:latin typeface="Calibri"/>
                          <a:ea typeface="+mn-ea"/>
                          <a:cs typeface="+mn-cs"/>
                        </a:rPr>
                        <a:t> </a:t>
                      </a:r>
                      <a:r>
                        <a:rPr lang="en-US" sz="1200" b="1" kern="1200" dirty="0" err="1">
                          <a:solidFill>
                            <a:schemeClr val="tx1"/>
                          </a:solidFill>
                          <a:effectLst/>
                          <a:latin typeface="Calibri"/>
                          <a:ea typeface="+mn-ea"/>
                          <a:cs typeface="+mn-cs"/>
                        </a:rPr>
                        <a:t>კომპონენტები</a:t>
                      </a:r>
                      <a:endParaRPr lang="en-US" sz="1200" b="1" kern="1200" dirty="0">
                        <a:solidFill>
                          <a:schemeClr val="tx1"/>
                        </a:solidFill>
                        <a:effectLst/>
                        <a:latin typeface="Calibri"/>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l" defTabSz="914400" rtl="0" eaLnBrk="1" latinLnBrk="0" hangingPunct="1">
                        <a:lnSpc>
                          <a:spcPct val="115000"/>
                        </a:lnSpc>
                        <a:spcBef>
                          <a:spcPts val="0"/>
                        </a:spcBef>
                        <a:spcAft>
                          <a:spcPts val="0"/>
                        </a:spcAft>
                      </a:pPr>
                      <a:r>
                        <a:rPr lang="en-US" sz="1200" b="1" kern="1200" dirty="0">
                          <a:solidFill>
                            <a:schemeClr val="tx1"/>
                          </a:solidFill>
                          <a:effectLst/>
                          <a:latin typeface="Calibri"/>
                          <a:ea typeface="+mn-ea"/>
                          <a:cs typeface="+mn-cs"/>
                        </a:rPr>
                        <a:t>2017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l" defTabSz="914400" rtl="0" eaLnBrk="1" latinLnBrk="0" hangingPunct="1">
                        <a:lnSpc>
                          <a:spcPct val="115000"/>
                        </a:lnSpc>
                        <a:spcBef>
                          <a:spcPts val="0"/>
                        </a:spcBef>
                        <a:spcAft>
                          <a:spcPts val="0"/>
                        </a:spcAft>
                      </a:pPr>
                      <a:r>
                        <a:rPr lang="en-US" sz="1200" b="1" kern="1200" dirty="0">
                          <a:solidFill>
                            <a:schemeClr val="tx1"/>
                          </a:solidFill>
                          <a:effectLst/>
                          <a:latin typeface="Calibri"/>
                          <a:ea typeface="+mn-ea"/>
                          <a:cs typeface="+mn-cs"/>
                        </a:rPr>
                        <a:t>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l" defTabSz="914400" rtl="0" eaLnBrk="1" latinLnBrk="0" hangingPunct="1">
                        <a:lnSpc>
                          <a:spcPct val="115000"/>
                        </a:lnSpc>
                        <a:spcBef>
                          <a:spcPts val="0"/>
                        </a:spcBef>
                        <a:spcAft>
                          <a:spcPts val="0"/>
                        </a:spcAft>
                      </a:pPr>
                      <a:r>
                        <a:rPr lang="en-US" sz="1200" b="1" kern="1200" dirty="0">
                          <a:solidFill>
                            <a:schemeClr val="tx1"/>
                          </a:solidFill>
                          <a:effectLst/>
                          <a:latin typeface="Calibri"/>
                          <a:ea typeface="+mn-ea"/>
                          <a:cs typeface="+mn-cs"/>
                        </a:rPr>
                        <a:t>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algn="l" defTabSz="914400" rtl="0" eaLnBrk="1" latinLnBrk="0" hangingPunct="1"/>
                      <a:r>
                        <a:rPr lang="ka-GE" sz="1200" b="1" kern="1200" dirty="0" smtClean="0">
                          <a:solidFill>
                            <a:schemeClr val="tx1"/>
                          </a:solidFill>
                          <a:effectLst/>
                          <a:latin typeface="Calibri"/>
                          <a:ea typeface="+mn-ea"/>
                          <a:cs typeface="+mn-cs"/>
                        </a:rPr>
                        <a:t>სულ</a:t>
                      </a:r>
                      <a:endParaRPr lang="en-US" sz="1200" b="1" kern="1200" dirty="0">
                        <a:solidFill>
                          <a:schemeClr val="tx1"/>
                        </a:solidFill>
                        <a:effectLst/>
                        <a:latin typeface="Calibri"/>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r>
              <a:tr h="415134">
                <a:tc>
                  <a:txBody>
                    <a:bodyPr/>
                    <a:lstStyle/>
                    <a:p>
                      <a:pPr marL="0" marR="0">
                        <a:lnSpc>
                          <a:spcPct val="115000"/>
                        </a:lnSpc>
                        <a:spcBef>
                          <a:spcPts val="0"/>
                        </a:spcBef>
                        <a:spcAft>
                          <a:spcPts val="0"/>
                        </a:spcAft>
                      </a:pPr>
                      <a:r>
                        <a:rPr lang="en-US" sz="1100" b="1" dirty="0" err="1">
                          <a:effectLst/>
                          <a:latin typeface="Sylfaen"/>
                          <a:ea typeface="Calibri"/>
                          <a:cs typeface="Sylfaen"/>
                        </a:rPr>
                        <a:t>ტრენინგების</a:t>
                      </a:r>
                      <a:r>
                        <a:rPr lang="en-US" sz="1100" b="1" dirty="0">
                          <a:effectLst/>
                          <a:latin typeface="Calibri"/>
                          <a:ea typeface="Calibri"/>
                          <a:cs typeface="Times New Roman"/>
                        </a:rPr>
                        <a:t> </a:t>
                      </a:r>
                      <a:r>
                        <a:rPr lang="en-US" sz="1100" b="1" dirty="0" err="1">
                          <a:effectLst/>
                          <a:latin typeface="Sylfaen"/>
                          <a:ea typeface="Calibri"/>
                          <a:cs typeface="Sylfaen"/>
                        </a:rPr>
                        <a:t>ჩასატარებლად</a:t>
                      </a:r>
                      <a:r>
                        <a:rPr lang="en-US" sz="1100" b="1" dirty="0">
                          <a:effectLst/>
                          <a:latin typeface="Calibri"/>
                          <a:ea typeface="Calibri"/>
                          <a:cs typeface="Times New Roman"/>
                        </a:rPr>
                        <a:t> </a:t>
                      </a:r>
                      <a:r>
                        <a:rPr lang="en-US" sz="1100" b="1" dirty="0" err="1">
                          <a:effectLst/>
                          <a:latin typeface="Sylfaen"/>
                          <a:ea typeface="Calibri"/>
                          <a:cs typeface="Sylfaen"/>
                        </a:rPr>
                        <a:t>საჭირო</a:t>
                      </a:r>
                      <a:r>
                        <a:rPr lang="en-US" sz="1100" b="1" dirty="0">
                          <a:effectLst/>
                          <a:latin typeface="Calibri"/>
                          <a:ea typeface="Calibri"/>
                          <a:cs typeface="Times New Roman"/>
                        </a:rPr>
                        <a:t> </a:t>
                      </a:r>
                      <a:r>
                        <a:rPr lang="en-US" sz="1100" b="1" dirty="0" err="1">
                          <a:effectLst/>
                          <a:latin typeface="Sylfaen"/>
                          <a:ea typeface="Calibri"/>
                          <a:cs typeface="Sylfaen"/>
                        </a:rPr>
                        <a:t>სამივლინებო</a:t>
                      </a:r>
                      <a:r>
                        <a:rPr lang="en-US" sz="1100" b="1" dirty="0">
                          <a:effectLst/>
                          <a:latin typeface="Calibri"/>
                          <a:ea typeface="Calibri"/>
                          <a:cs typeface="Times New Roman"/>
                        </a:rPr>
                        <a:t> </a:t>
                      </a:r>
                      <a:r>
                        <a:rPr lang="en-US" sz="1100" b="1" dirty="0" err="1">
                          <a:effectLst/>
                          <a:latin typeface="Sylfaen"/>
                          <a:ea typeface="Calibri"/>
                          <a:cs typeface="Sylfaen"/>
                        </a:rPr>
                        <a:t>ხარჯები</a:t>
                      </a:r>
                      <a:r>
                        <a:rPr lang="en-US" sz="1100" b="1" dirty="0">
                          <a:effectLst/>
                          <a:latin typeface="Sylfaen"/>
                          <a:ea typeface="Calibri"/>
                          <a:cs typeface="Sylfaen"/>
                        </a:rPr>
                        <a:t> </a:t>
                      </a:r>
                      <a:r>
                        <a:rPr lang="ka-GE" sz="1100" b="1" dirty="0" smtClean="0">
                          <a:effectLst/>
                          <a:latin typeface="Sylfaen"/>
                          <a:ea typeface="Calibri"/>
                          <a:cs typeface="Sylfaen"/>
                        </a:rPr>
                        <a:t>*</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dirty="0">
                          <a:effectLst/>
                          <a:latin typeface="Sylfaen"/>
                          <a:ea typeface="Calibri"/>
                          <a:cs typeface="Sylfaen"/>
                        </a:rPr>
                        <a:t>ქუთაისი</a:t>
                      </a:r>
                      <a:r>
                        <a:rPr lang="en-US" sz="1200" dirty="0">
                          <a:effectLst/>
                          <a:latin typeface="Times New Roman"/>
                          <a:ea typeface="Calibri"/>
                          <a:cs typeface="Sylfaen"/>
                        </a:rPr>
                        <a:t> - </a:t>
                      </a:r>
                      <a:r>
                        <a:rPr lang="ka-GE" sz="1200" dirty="0">
                          <a:effectLst/>
                          <a:latin typeface="Sylfaen"/>
                          <a:ea typeface="Calibri"/>
                          <a:cs typeface="Sylfaen"/>
                        </a:rPr>
                        <a:t>თებერვალი</a:t>
                      </a:r>
                      <a:r>
                        <a:rPr lang="en-US" sz="1200" dirty="0">
                          <a:effectLst/>
                          <a:latin typeface="Times New Roman"/>
                          <a:ea typeface="Calibri"/>
                          <a:cs typeface="Sylfaen"/>
                        </a:rPr>
                        <a:t> 2018</a:t>
                      </a:r>
                      <a:r>
                        <a:rPr lang="en-US" sz="1200" dirty="0">
                          <a:effectLst/>
                          <a:latin typeface="Sylfaen"/>
                          <a:ea typeface="Calibri"/>
                          <a:cs typeface="Sylfaen"/>
                        </a:rPr>
                        <a:t> </a:t>
                      </a:r>
                      <a:endParaRPr lang="en-US" sz="1200" dirty="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750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dirty="0">
                          <a:effectLst/>
                          <a:latin typeface="Sylfaen"/>
                          <a:ea typeface="Calibri"/>
                          <a:cs typeface="Sylfaen"/>
                        </a:rPr>
                        <a:t>ბათუმი</a:t>
                      </a:r>
                      <a:r>
                        <a:rPr lang="en-US" sz="1200" dirty="0">
                          <a:effectLst/>
                          <a:latin typeface="Times New Roman"/>
                          <a:ea typeface="Calibri"/>
                          <a:cs typeface="Sylfaen"/>
                        </a:rPr>
                        <a:t> - </a:t>
                      </a:r>
                      <a:r>
                        <a:rPr lang="ka-GE" sz="1200" dirty="0">
                          <a:effectLst/>
                          <a:latin typeface="Sylfaen"/>
                          <a:ea typeface="Calibri"/>
                          <a:cs typeface="Sylfaen"/>
                        </a:rPr>
                        <a:t>მარტი</a:t>
                      </a:r>
                      <a:r>
                        <a:rPr lang="en-US" sz="1200" dirty="0">
                          <a:effectLst/>
                          <a:latin typeface="Times New Roman"/>
                          <a:ea typeface="Calibri"/>
                          <a:cs typeface="Sylfaen"/>
                        </a:rPr>
                        <a:t>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750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ზუგდიდი</a:t>
                      </a:r>
                      <a:r>
                        <a:rPr lang="en-US" sz="1200">
                          <a:effectLst/>
                          <a:latin typeface="Times New Roman"/>
                          <a:ea typeface="Calibri"/>
                          <a:cs typeface="Sylfaen"/>
                        </a:rPr>
                        <a:t> - </a:t>
                      </a:r>
                      <a:r>
                        <a:rPr lang="ka-GE" sz="1200">
                          <a:effectLst/>
                          <a:latin typeface="Sylfaen"/>
                          <a:ea typeface="Calibri"/>
                          <a:cs typeface="Sylfaen"/>
                        </a:rPr>
                        <a:t>აპრილი </a:t>
                      </a:r>
                      <a:r>
                        <a:rPr lang="en-US" sz="1200">
                          <a:effectLst/>
                          <a:latin typeface="Times New Roman"/>
                          <a:ea typeface="Calibri"/>
                          <a:cs typeface="Sylfaen"/>
                        </a:rPr>
                        <a:t>2018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750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თელავი</a:t>
                      </a:r>
                      <a:r>
                        <a:rPr lang="en-US" sz="1200">
                          <a:effectLst/>
                          <a:latin typeface="Times New Roman"/>
                          <a:ea typeface="Calibri"/>
                          <a:cs typeface="Sylfaen"/>
                        </a:rPr>
                        <a:t> - </a:t>
                      </a:r>
                      <a:r>
                        <a:rPr lang="ka-GE" sz="1200">
                          <a:effectLst/>
                          <a:latin typeface="Sylfaen"/>
                          <a:ea typeface="Calibri"/>
                          <a:cs typeface="Sylfaen"/>
                        </a:rPr>
                        <a:t>მაისი</a:t>
                      </a:r>
                      <a:r>
                        <a:rPr lang="en-US" sz="1200">
                          <a:effectLst/>
                          <a:latin typeface="Times New Roman"/>
                          <a:ea typeface="Calibri"/>
                          <a:cs typeface="Sylfaen"/>
                        </a:rPr>
                        <a:t> 2018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750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en-US" sz="1200">
                          <a:effectLst/>
                          <a:latin typeface="Sylfaen"/>
                          <a:ea typeface="Calibri"/>
                          <a:cs typeface="Sylfaen"/>
                        </a:rPr>
                        <a:t>იმერეთი</a:t>
                      </a:r>
                      <a:r>
                        <a:rPr lang="en-US" sz="1200">
                          <a:effectLst/>
                          <a:latin typeface="Times New Roman"/>
                          <a:ea typeface="Calibri"/>
                          <a:cs typeface="Sylfaen"/>
                        </a:rPr>
                        <a:t> - </a:t>
                      </a:r>
                      <a:r>
                        <a:rPr lang="ka-GE" sz="1200">
                          <a:effectLst/>
                          <a:latin typeface="Sylfaen"/>
                          <a:ea typeface="Calibri"/>
                          <a:cs typeface="Sylfaen"/>
                        </a:rPr>
                        <a:t>იანვარი</a:t>
                      </a:r>
                      <a:r>
                        <a:rPr lang="en-US" sz="1200">
                          <a:effectLst/>
                          <a:latin typeface="Times New Roman"/>
                          <a:ea typeface="Calibri"/>
                          <a:cs typeface="Sylfaen"/>
                        </a:rPr>
                        <a:t> 201</a:t>
                      </a:r>
                      <a:r>
                        <a:rPr lang="ka-GE" sz="1200">
                          <a:effectLst/>
                          <a:latin typeface="Sylfaen"/>
                          <a:ea typeface="Calibri"/>
                          <a:cs typeface="Sylfaen"/>
                        </a:rPr>
                        <a:t>9</a:t>
                      </a:r>
                      <a:r>
                        <a:rPr lang="en-US" sz="1200">
                          <a:effectLst/>
                          <a:latin typeface="Times New Roman"/>
                          <a:ea typeface="Calibri"/>
                          <a:cs typeface="Sylfae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3802">
                <a:tc>
                  <a:txBody>
                    <a:bodyPr/>
                    <a:lstStyle/>
                    <a:p>
                      <a:pPr marL="342900" marR="0" lvl="0" indent="-342900">
                        <a:spcBef>
                          <a:spcPts val="0"/>
                        </a:spcBef>
                        <a:spcAft>
                          <a:spcPts val="0"/>
                        </a:spcAft>
                        <a:buFont typeface="Sylfaen"/>
                        <a:buChar char="-"/>
                      </a:pPr>
                      <a:r>
                        <a:rPr lang="en-US" sz="1200">
                          <a:effectLst/>
                          <a:latin typeface="Sylfaen"/>
                          <a:ea typeface="Calibri"/>
                          <a:cs typeface="Sylfaen"/>
                        </a:rPr>
                        <a:t>სამეგრელო</a:t>
                      </a:r>
                      <a:r>
                        <a:rPr lang="en-US" sz="1200">
                          <a:effectLst/>
                          <a:latin typeface="Times New Roman"/>
                          <a:ea typeface="Calibri"/>
                          <a:cs typeface="Sylfaen"/>
                        </a:rPr>
                        <a:t>-</a:t>
                      </a:r>
                      <a:r>
                        <a:rPr lang="en-US" sz="1200">
                          <a:effectLst/>
                          <a:latin typeface="Sylfaen"/>
                          <a:ea typeface="Calibri"/>
                          <a:cs typeface="Sylfaen"/>
                        </a:rPr>
                        <a:t>ზემო</a:t>
                      </a:r>
                      <a:r>
                        <a:rPr lang="en-US" sz="1200">
                          <a:effectLst/>
                          <a:latin typeface="Times New Roman"/>
                          <a:ea typeface="Calibri"/>
                          <a:cs typeface="Sylfaen"/>
                        </a:rPr>
                        <a:t> </a:t>
                      </a:r>
                      <a:r>
                        <a:rPr lang="en-US" sz="1200">
                          <a:effectLst/>
                          <a:latin typeface="Sylfaen"/>
                          <a:ea typeface="Calibri"/>
                          <a:cs typeface="Sylfaen"/>
                        </a:rPr>
                        <a:t>სვანეთი</a:t>
                      </a:r>
                      <a:r>
                        <a:rPr lang="en-US" sz="1200">
                          <a:effectLst/>
                          <a:latin typeface="Times New Roman"/>
                          <a:ea typeface="Calibri"/>
                          <a:cs typeface="Sylfaen"/>
                        </a:rPr>
                        <a:t> - </a:t>
                      </a:r>
                      <a:r>
                        <a:rPr lang="ka-GE" sz="1200">
                          <a:effectLst/>
                          <a:latin typeface="Sylfaen"/>
                          <a:ea typeface="Calibri"/>
                          <a:cs typeface="Sylfaen"/>
                        </a:rPr>
                        <a:t>თებერვალი</a:t>
                      </a:r>
                      <a:r>
                        <a:rPr lang="en-US" sz="1200">
                          <a:effectLst/>
                          <a:latin typeface="Times New Roman"/>
                          <a:ea typeface="Calibri"/>
                          <a:cs typeface="Sylfaen"/>
                        </a:rPr>
                        <a:t> 201</a:t>
                      </a:r>
                      <a:r>
                        <a:rPr lang="ka-GE" sz="1200">
                          <a:effectLst/>
                          <a:latin typeface="Sylfaen"/>
                          <a:ea typeface="Calibri"/>
                          <a:cs typeface="Sylfaen"/>
                        </a:rPr>
                        <a:t>9</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3802">
                <a:tc>
                  <a:txBody>
                    <a:bodyPr/>
                    <a:lstStyle/>
                    <a:p>
                      <a:pPr marL="342900" marR="0" lvl="0" indent="-342900">
                        <a:spcBef>
                          <a:spcPts val="0"/>
                        </a:spcBef>
                        <a:spcAft>
                          <a:spcPts val="0"/>
                        </a:spcAft>
                        <a:buFont typeface="Sylfaen"/>
                        <a:buChar char="-"/>
                      </a:pPr>
                      <a:r>
                        <a:rPr lang="en-US" sz="1200">
                          <a:effectLst/>
                          <a:latin typeface="Sylfaen"/>
                          <a:ea typeface="Calibri"/>
                          <a:cs typeface="Sylfaen"/>
                        </a:rPr>
                        <a:t>რაჭა</a:t>
                      </a:r>
                      <a:r>
                        <a:rPr lang="en-US" sz="1200">
                          <a:effectLst/>
                          <a:latin typeface="Times New Roman"/>
                          <a:ea typeface="Calibri"/>
                          <a:cs typeface="Sylfaen"/>
                        </a:rPr>
                        <a:t>-</a:t>
                      </a:r>
                      <a:r>
                        <a:rPr lang="en-US" sz="1200">
                          <a:effectLst/>
                          <a:latin typeface="Sylfaen"/>
                          <a:ea typeface="Calibri"/>
                          <a:cs typeface="Sylfaen"/>
                        </a:rPr>
                        <a:t>ლეჩხუმი</a:t>
                      </a:r>
                      <a:r>
                        <a:rPr lang="en-US" sz="1200">
                          <a:effectLst/>
                          <a:latin typeface="Times New Roman"/>
                          <a:ea typeface="Calibri"/>
                          <a:cs typeface="Sylfaen"/>
                        </a:rPr>
                        <a:t> </a:t>
                      </a:r>
                      <a:r>
                        <a:rPr lang="en-US" sz="1200">
                          <a:effectLst/>
                          <a:latin typeface="Sylfaen"/>
                          <a:ea typeface="Calibri"/>
                          <a:cs typeface="Sylfaen"/>
                        </a:rPr>
                        <a:t>და</a:t>
                      </a:r>
                      <a:r>
                        <a:rPr lang="en-US" sz="1200">
                          <a:effectLst/>
                          <a:latin typeface="Times New Roman"/>
                          <a:ea typeface="Calibri"/>
                          <a:cs typeface="Sylfaen"/>
                        </a:rPr>
                        <a:t> </a:t>
                      </a:r>
                      <a:r>
                        <a:rPr lang="en-US" sz="1200">
                          <a:effectLst/>
                          <a:latin typeface="Sylfaen"/>
                          <a:ea typeface="Calibri"/>
                          <a:cs typeface="Sylfaen"/>
                        </a:rPr>
                        <a:t>ქვემო</a:t>
                      </a:r>
                      <a:r>
                        <a:rPr lang="en-US" sz="1200">
                          <a:effectLst/>
                          <a:latin typeface="Times New Roman"/>
                          <a:ea typeface="Calibri"/>
                          <a:cs typeface="Sylfaen"/>
                        </a:rPr>
                        <a:t> </a:t>
                      </a:r>
                      <a:r>
                        <a:rPr lang="en-US" sz="1200">
                          <a:effectLst/>
                          <a:latin typeface="Sylfaen"/>
                          <a:ea typeface="Calibri"/>
                          <a:cs typeface="Sylfaen"/>
                        </a:rPr>
                        <a:t>სვანეთი</a:t>
                      </a:r>
                      <a:r>
                        <a:rPr lang="en-US" sz="1200">
                          <a:effectLst/>
                          <a:latin typeface="Times New Roman"/>
                          <a:ea typeface="Calibri"/>
                          <a:cs typeface="Sylfaen"/>
                        </a:rPr>
                        <a:t>  - </a:t>
                      </a:r>
                      <a:r>
                        <a:rPr lang="ka-GE" sz="1200">
                          <a:effectLst/>
                          <a:latin typeface="Sylfaen"/>
                          <a:ea typeface="Calibri"/>
                          <a:cs typeface="Sylfaen"/>
                        </a:rPr>
                        <a:t>მარტი</a:t>
                      </a:r>
                      <a:r>
                        <a:rPr lang="en-US" sz="1200">
                          <a:effectLst/>
                          <a:latin typeface="Times New Roman"/>
                          <a:ea typeface="Calibri"/>
                          <a:cs typeface="Sylfaen"/>
                        </a:rPr>
                        <a:t> 2019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გურია</a:t>
                      </a:r>
                      <a:r>
                        <a:rPr lang="en-US" sz="1200">
                          <a:effectLst/>
                          <a:latin typeface="Times New Roman"/>
                          <a:ea typeface="Calibri"/>
                          <a:cs typeface="Sylfaen"/>
                        </a:rPr>
                        <a:t> - </a:t>
                      </a:r>
                      <a:r>
                        <a:rPr lang="ka-GE" sz="1200">
                          <a:effectLst/>
                          <a:latin typeface="Sylfaen"/>
                          <a:ea typeface="Calibri"/>
                          <a:cs typeface="Sylfaen"/>
                        </a:rPr>
                        <a:t>აპრილი</a:t>
                      </a:r>
                      <a:r>
                        <a:rPr lang="en-US" sz="1200">
                          <a:effectLst/>
                          <a:latin typeface="Times New Roman"/>
                          <a:ea typeface="Calibri"/>
                          <a:cs typeface="Sylfaen"/>
                        </a:rPr>
                        <a:t> 2019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en-US" sz="1200">
                          <a:effectLst/>
                          <a:latin typeface="Sylfaen"/>
                          <a:ea typeface="Calibri"/>
                          <a:cs typeface="Sylfaen"/>
                        </a:rPr>
                        <a:t>მცხეთა</a:t>
                      </a:r>
                      <a:r>
                        <a:rPr lang="en-US" sz="1200">
                          <a:effectLst/>
                          <a:latin typeface="Times New Roman"/>
                          <a:ea typeface="Calibri"/>
                          <a:cs typeface="Sylfaen"/>
                        </a:rPr>
                        <a:t>-</a:t>
                      </a:r>
                      <a:r>
                        <a:rPr lang="en-US" sz="1200">
                          <a:effectLst/>
                          <a:latin typeface="Sylfaen"/>
                          <a:ea typeface="Calibri"/>
                          <a:cs typeface="Sylfaen"/>
                        </a:rPr>
                        <a:t>მთიანეთი</a:t>
                      </a:r>
                      <a:r>
                        <a:rPr lang="en-US" sz="1200">
                          <a:effectLst/>
                          <a:latin typeface="Times New Roman"/>
                          <a:ea typeface="Calibri"/>
                          <a:cs typeface="Sylfaen"/>
                        </a:rPr>
                        <a:t> - </a:t>
                      </a:r>
                      <a:r>
                        <a:rPr lang="ka-GE" sz="1200">
                          <a:effectLst/>
                          <a:latin typeface="Sylfaen"/>
                          <a:ea typeface="Calibri"/>
                          <a:cs typeface="Sylfaen"/>
                        </a:rPr>
                        <a:t>მაისი</a:t>
                      </a:r>
                      <a:r>
                        <a:rPr lang="en-US" sz="1200">
                          <a:effectLst/>
                          <a:latin typeface="Times New Roman"/>
                          <a:ea typeface="Calibri"/>
                          <a:cs typeface="Sylfaen"/>
                        </a:rPr>
                        <a:t> 20</a:t>
                      </a:r>
                      <a:r>
                        <a:rPr lang="ka-GE" sz="1200">
                          <a:effectLst/>
                          <a:latin typeface="Sylfaen"/>
                          <a:ea typeface="Calibri"/>
                          <a:cs typeface="Sylfaen"/>
                        </a:rPr>
                        <a:t>19</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ქვემო ქართლი</a:t>
                      </a:r>
                      <a:r>
                        <a:rPr lang="en-US" sz="1200">
                          <a:effectLst/>
                          <a:latin typeface="Times New Roman"/>
                          <a:ea typeface="Calibri"/>
                          <a:cs typeface="Sylfaen"/>
                        </a:rPr>
                        <a:t> - </a:t>
                      </a:r>
                      <a:r>
                        <a:rPr lang="ka-GE" sz="1200">
                          <a:effectLst/>
                          <a:latin typeface="Sylfaen"/>
                          <a:ea typeface="Calibri"/>
                          <a:cs typeface="Sylfaen"/>
                        </a:rPr>
                        <a:t>ივნისი </a:t>
                      </a:r>
                      <a:r>
                        <a:rPr lang="en-US" sz="1200">
                          <a:effectLst/>
                          <a:latin typeface="Times New Roman"/>
                          <a:ea typeface="Calibri"/>
                          <a:cs typeface="Sylfaen"/>
                        </a:rPr>
                        <a:t>20</a:t>
                      </a:r>
                      <a:r>
                        <a:rPr lang="ka-GE" sz="1200">
                          <a:effectLst/>
                          <a:latin typeface="Sylfaen"/>
                          <a:ea typeface="Calibri"/>
                          <a:cs typeface="Sylfaen"/>
                        </a:rPr>
                        <a:t>19</a:t>
                      </a:r>
                      <a:r>
                        <a:rPr lang="ka-GE" sz="1200">
                          <a:effectLst/>
                          <a:latin typeface="Times New Roman"/>
                          <a:ea typeface="Calibri"/>
                          <a:cs typeface="Sylfaen"/>
                        </a:rPr>
                        <a:t> </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210">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შიდა ქართლი </a:t>
                      </a:r>
                      <a:r>
                        <a:rPr lang="en-US" sz="1200">
                          <a:effectLst/>
                          <a:latin typeface="Times New Roman"/>
                          <a:ea typeface="Calibri"/>
                          <a:cs typeface="Sylfaen"/>
                        </a:rPr>
                        <a:t>- </a:t>
                      </a:r>
                      <a:r>
                        <a:rPr lang="ka-GE" sz="1200">
                          <a:effectLst/>
                          <a:latin typeface="Sylfaen"/>
                          <a:ea typeface="Calibri"/>
                          <a:cs typeface="Sylfaen"/>
                        </a:rPr>
                        <a:t>ივლისი</a:t>
                      </a:r>
                      <a:r>
                        <a:rPr lang="en-US" sz="1200">
                          <a:effectLst/>
                          <a:latin typeface="Times New Roman"/>
                          <a:ea typeface="Calibri"/>
                          <a:cs typeface="Sylfaen"/>
                        </a:rPr>
                        <a:t> 20</a:t>
                      </a:r>
                      <a:r>
                        <a:rPr lang="ka-GE" sz="1200">
                          <a:effectLst/>
                          <a:latin typeface="Sylfaen"/>
                          <a:ea typeface="Calibri"/>
                          <a:cs typeface="Sylfaen"/>
                        </a:rPr>
                        <a:t>19</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სამცხე ჯავახეთი </a:t>
                      </a:r>
                      <a:r>
                        <a:rPr lang="en-US" sz="1200">
                          <a:effectLst/>
                          <a:latin typeface="Times New Roman"/>
                          <a:ea typeface="Calibri"/>
                          <a:cs typeface="Sylfaen"/>
                        </a:rPr>
                        <a:t>- </a:t>
                      </a:r>
                      <a:r>
                        <a:rPr lang="ka-GE" sz="1200">
                          <a:effectLst/>
                          <a:latin typeface="Sylfaen"/>
                          <a:ea typeface="Calibri"/>
                          <a:cs typeface="Sylfaen"/>
                        </a:rPr>
                        <a:t>აგვისტო</a:t>
                      </a:r>
                      <a:r>
                        <a:rPr lang="en-US" sz="1200">
                          <a:effectLst/>
                          <a:latin typeface="Times New Roman"/>
                          <a:ea typeface="Calibri"/>
                          <a:cs typeface="Sylfaen"/>
                        </a:rPr>
                        <a:t> 20</a:t>
                      </a:r>
                      <a:r>
                        <a:rPr lang="ka-GE" sz="1200">
                          <a:effectLst/>
                          <a:latin typeface="Sylfaen"/>
                          <a:ea typeface="Calibri"/>
                          <a:cs typeface="Sylfaen"/>
                        </a:rPr>
                        <a:t>19</a:t>
                      </a:r>
                      <a:endParaRPr lang="en-US" sz="1200">
                        <a:effectLst/>
                        <a:latin typeface="Times New Roman"/>
                        <a:ea typeface="Calibri"/>
                        <a:cs typeface="Sylfae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342900" marR="0" lvl="0" indent="-342900">
                        <a:spcBef>
                          <a:spcPts val="0"/>
                        </a:spcBef>
                        <a:spcAft>
                          <a:spcPts val="0"/>
                        </a:spcAft>
                        <a:buFont typeface="Sylfaen"/>
                        <a:buChar char="-"/>
                      </a:pPr>
                      <a:r>
                        <a:rPr lang="ka-GE" sz="1200">
                          <a:effectLst/>
                          <a:latin typeface="Sylfaen"/>
                          <a:ea typeface="Calibri"/>
                          <a:cs typeface="Sylfaen"/>
                        </a:rPr>
                        <a:t>კახეთი</a:t>
                      </a:r>
                      <a:r>
                        <a:rPr lang="en-US" sz="1200">
                          <a:effectLst/>
                          <a:latin typeface="Times New Roman"/>
                          <a:ea typeface="Calibri"/>
                          <a:cs typeface="Sylfaen"/>
                        </a:rPr>
                        <a:t> - </a:t>
                      </a:r>
                      <a:r>
                        <a:rPr lang="ka-GE" sz="1200">
                          <a:effectLst/>
                          <a:latin typeface="Sylfaen"/>
                          <a:ea typeface="Calibri"/>
                          <a:cs typeface="Sylfaen"/>
                        </a:rPr>
                        <a:t>სექტემბერი</a:t>
                      </a:r>
                      <a:r>
                        <a:rPr lang="en-US" sz="1200">
                          <a:effectLst/>
                          <a:latin typeface="Times New Roman"/>
                          <a:ea typeface="Calibri"/>
                          <a:cs typeface="Sylfaen"/>
                        </a:rPr>
                        <a:t>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ka-GE" sz="1100">
                          <a:effectLst/>
                          <a:latin typeface="Sylfaen"/>
                          <a:ea typeface="Calibri"/>
                          <a:cs typeface="Times New Roman"/>
                        </a:rPr>
                        <a:t>1,050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05">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61">
                <a:tc>
                  <a:txBody>
                    <a:bodyPr/>
                    <a:lstStyle/>
                    <a:p>
                      <a:pPr marL="0" marR="0">
                        <a:lnSpc>
                          <a:spcPct val="115000"/>
                        </a:lnSpc>
                        <a:spcBef>
                          <a:spcPts val="0"/>
                        </a:spcBef>
                        <a:spcAft>
                          <a:spcPts val="0"/>
                        </a:spcAft>
                      </a:pPr>
                      <a:r>
                        <a:rPr lang="en-US" sz="1100" b="1">
                          <a:effectLst/>
                          <a:latin typeface="Sylfaen"/>
                          <a:ea typeface="Calibri"/>
                          <a:cs typeface="Sylfaen"/>
                        </a:rPr>
                        <a:t>სამივლინებო</a:t>
                      </a:r>
                      <a:r>
                        <a:rPr lang="en-US" sz="1100" b="1">
                          <a:effectLst/>
                          <a:latin typeface="Calibri"/>
                          <a:ea typeface="Calibri"/>
                          <a:cs typeface="Times New Roman"/>
                        </a:rPr>
                        <a:t> </a:t>
                      </a:r>
                      <a:r>
                        <a:rPr lang="en-US" sz="1100" b="1">
                          <a:effectLst/>
                          <a:latin typeface="Sylfaen"/>
                          <a:ea typeface="Calibri"/>
                          <a:cs typeface="Sylfaen"/>
                        </a:rPr>
                        <a:t>ხარჯები</a:t>
                      </a:r>
                      <a:r>
                        <a:rPr lang="en-US" sz="1100" b="1">
                          <a:effectLst/>
                          <a:latin typeface="Calibri"/>
                          <a:ea typeface="Calibri"/>
                          <a:cs typeface="Times New Roman"/>
                        </a:rPr>
                        <a:t> </a:t>
                      </a:r>
                      <a:r>
                        <a:rPr lang="en-US" sz="1100" b="1">
                          <a:effectLst/>
                          <a:latin typeface="Sylfaen"/>
                          <a:ea typeface="Calibri"/>
                          <a:cs typeface="Sylfaen"/>
                        </a:rPr>
                        <a:t>წლიურად</a:t>
                      </a:r>
                      <a:r>
                        <a:rPr lang="en-US" sz="1100" b="1">
                          <a:effectLst/>
                          <a:latin typeface="Calibri"/>
                          <a:ea typeface="Calibri"/>
                          <a:cs typeface="Times New Roman"/>
                        </a:rPr>
                        <a:t>:</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15000"/>
                        </a:lnSpc>
                        <a:spcBef>
                          <a:spcPts val="0"/>
                        </a:spcBef>
                        <a:spcAft>
                          <a:spcPts val="0"/>
                        </a:spcAft>
                      </a:pPr>
                      <a:r>
                        <a:rPr lang="en-US" sz="1100" b="1">
                          <a:effectLst/>
                          <a:latin typeface="Calibri"/>
                          <a:ea typeface="Calibri"/>
                          <a:cs typeface="Times New Roman"/>
                        </a:rPr>
                        <a:t>3</a:t>
                      </a:r>
                      <a:r>
                        <a:rPr lang="ka-GE" sz="1100" b="1">
                          <a:effectLst/>
                          <a:latin typeface="Sylfaen"/>
                          <a:ea typeface="Calibri"/>
                          <a:cs typeface="Times New Roman"/>
                        </a:rPr>
                        <a:t>,</a:t>
                      </a:r>
                      <a:r>
                        <a:rPr lang="en-US" sz="1100" b="1">
                          <a:effectLst/>
                          <a:latin typeface="Calibri"/>
                          <a:ea typeface="Calibri"/>
                          <a:cs typeface="Times New Roman"/>
                        </a:rPr>
                        <a:t>000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15000"/>
                        </a:lnSpc>
                        <a:spcBef>
                          <a:spcPts val="0"/>
                        </a:spcBef>
                        <a:spcAft>
                          <a:spcPts val="0"/>
                        </a:spcAft>
                      </a:pPr>
                      <a:r>
                        <a:rPr lang="ka-GE" sz="1100" b="1">
                          <a:effectLst/>
                          <a:latin typeface="Sylfaen"/>
                          <a:ea typeface="Calibri"/>
                          <a:cs typeface="Times New Roman"/>
                        </a:rPr>
                        <a:t>9,450</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14361">
                <a:tc>
                  <a:txBody>
                    <a:bodyPr/>
                    <a:lstStyle/>
                    <a:p>
                      <a:pPr marL="0" marR="0">
                        <a:lnSpc>
                          <a:spcPct val="115000"/>
                        </a:lnSpc>
                        <a:spcBef>
                          <a:spcPts val="0"/>
                        </a:spcBef>
                        <a:spcAft>
                          <a:spcPts val="0"/>
                        </a:spcAft>
                      </a:pPr>
                      <a:r>
                        <a:rPr lang="en-US" sz="1100" b="1" u="sng" dirty="0" err="1">
                          <a:effectLst/>
                          <a:latin typeface="Sylfaen"/>
                          <a:ea typeface="Calibri"/>
                          <a:cs typeface="Sylfaen"/>
                        </a:rPr>
                        <a:t>სამივლინებო</a:t>
                      </a:r>
                      <a:r>
                        <a:rPr lang="en-US" sz="1100" b="1" u="sng" dirty="0">
                          <a:effectLst/>
                          <a:latin typeface="Calibri"/>
                          <a:ea typeface="Calibri"/>
                          <a:cs typeface="Times New Roman"/>
                        </a:rPr>
                        <a:t> </a:t>
                      </a:r>
                      <a:r>
                        <a:rPr lang="en-US" sz="1100" b="1" u="sng" dirty="0" err="1">
                          <a:effectLst/>
                          <a:latin typeface="Sylfaen"/>
                          <a:ea typeface="Calibri"/>
                          <a:cs typeface="Sylfaen"/>
                        </a:rPr>
                        <a:t>ხარჯები</a:t>
                      </a:r>
                      <a:r>
                        <a:rPr lang="en-US" sz="1100" b="1" u="sng" dirty="0">
                          <a:effectLst/>
                          <a:latin typeface="Calibri"/>
                          <a:ea typeface="Calibri"/>
                          <a:cs typeface="Times New Roman"/>
                        </a:rPr>
                        <a:t> </a:t>
                      </a:r>
                      <a:r>
                        <a:rPr lang="en-US" sz="1100" b="1" u="sng" dirty="0" err="1">
                          <a:effectLst/>
                          <a:latin typeface="Sylfaen"/>
                          <a:ea typeface="Calibri"/>
                          <a:cs typeface="Sylfaen"/>
                        </a:rPr>
                        <a:t>სულ</a:t>
                      </a:r>
                      <a:r>
                        <a:rPr lang="en-US" sz="1100" b="1" u="sng" dirty="0">
                          <a:effectLst/>
                          <a:latin typeface="Calibri"/>
                          <a:ea typeface="Calibri"/>
                          <a:cs typeface="Times New Roman"/>
                        </a:rPr>
                        <a:t>:</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15000"/>
                        </a:lnSpc>
                        <a:spcBef>
                          <a:spcPts val="0"/>
                        </a:spcBef>
                        <a:spcAft>
                          <a:spcPts val="0"/>
                        </a:spcAft>
                      </a:pPr>
                      <a:r>
                        <a:rPr lang="ka-GE" sz="1100" b="1" u="sng" dirty="0">
                          <a:effectLst/>
                          <a:latin typeface="Sylfaen"/>
                          <a:ea typeface="Calibri"/>
                          <a:cs typeface="Times New Roman"/>
                        </a:rPr>
                        <a:t>12,450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bl>
          </a:graphicData>
        </a:graphic>
      </p:graphicFrame>
      <p:sp>
        <p:nvSpPr>
          <p:cNvPr id="5" name="Title 1"/>
          <p:cNvSpPr txBox="1">
            <a:spLocks/>
          </p:cNvSpPr>
          <p:nvPr/>
        </p:nvSpPr>
        <p:spPr>
          <a:xfrm>
            <a:off x="609600" y="5867400"/>
            <a:ext cx="8439150" cy="70167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1800" dirty="0" smtClean="0"/>
              <a:t>*თვითოეულ სამივლინებო დღეზე გათვლილია 150 ლარი</a:t>
            </a:r>
            <a:endParaRPr lang="en-US" sz="1800" dirty="0"/>
          </a:p>
        </p:txBody>
      </p:sp>
    </p:spTree>
    <p:extLst>
      <p:ext uri="{BB962C8B-B14F-4D97-AF65-F5344CB8AC3E}">
        <p14:creationId xmlns:p14="http://schemas.microsoft.com/office/powerpoint/2010/main" val="1028566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28600" y="236734"/>
            <a:ext cx="8439150" cy="70167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dirty="0" smtClean="0"/>
              <a:t>საჭირო ფინანსური რესურსები (3)</a:t>
            </a:r>
            <a:endParaRPr lang="en-US" sz="2400" dirty="0"/>
          </a:p>
        </p:txBody>
      </p:sp>
      <p:graphicFrame>
        <p:nvGraphicFramePr>
          <p:cNvPr id="8" name="Table 7"/>
          <p:cNvGraphicFramePr>
            <a:graphicFrameLocks noGrp="1"/>
          </p:cNvGraphicFramePr>
          <p:nvPr>
            <p:extLst>
              <p:ext uri="{D42A27DB-BD31-4B8C-83A1-F6EECF244321}">
                <p14:modId xmlns:p14="http://schemas.microsoft.com/office/powerpoint/2010/main" val="339597076"/>
              </p:ext>
            </p:extLst>
          </p:nvPr>
        </p:nvGraphicFramePr>
        <p:xfrm>
          <a:off x="228600" y="938407"/>
          <a:ext cx="8115301" cy="4852788"/>
        </p:xfrm>
        <a:graphic>
          <a:graphicData uri="http://schemas.openxmlformats.org/drawingml/2006/table">
            <a:tbl>
              <a:tblPr firstRow="1" firstCol="1" bandRow="1"/>
              <a:tblGrid>
                <a:gridCol w="4497669"/>
                <a:gridCol w="822431"/>
                <a:gridCol w="833951"/>
                <a:gridCol w="980181"/>
                <a:gridCol w="981069"/>
              </a:tblGrid>
              <a:tr h="218083">
                <a:tc>
                  <a:txBody>
                    <a:bodyPr/>
                    <a:lstStyle/>
                    <a:p>
                      <a:pPr marL="0" marR="0">
                        <a:lnSpc>
                          <a:spcPct val="115000"/>
                        </a:lnSpc>
                        <a:spcBef>
                          <a:spcPts val="0"/>
                        </a:spcBef>
                        <a:spcAft>
                          <a:spcPts val="0"/>
                        </a:spcAft>
                      </a:pPr>
                      <a:r>
                        <a:rPr lang="en-US" sz="1100" b="1" dirty="0" err="1">
                          <a:effectLst/>
                          <a:latin typeface="Sylfaen"/>
                          <a:ea typeface="Calibri"/>
                          <a:cs typeface="Sylfaen"/>
                        </a:rPr>
                        <a:t>ხარჯის</a:t>
                      </a:r>
                      <a:r>
                        <a:rPr lang="en-US" sz="1100" b="1" dirty="0">
                          <a:effectLst/>
                          <a:latin typeface="Calibri"/>
                          <a:ea typeface="Calibri"/>
                          <a:cs typeface="Times New Roman"/>
                        </a:rPr>
                        <a:t> </a:t>
                      </a:r>
                      <a:r>
                        <a:rPr lang="en-US" sz="1100" b="1" dirty="0" err="1">
                          <a:effectLst/>
                          <a:latin typeface="Sylfaen"/>
                          <a:ea typeface="Calibri"/>
                          <a:cs typeface="Sylfaen"/>
                        </a:rPr>
                        <a:t>კომპონენტები</a:t>
                      </a:r>
                      <a:endParaRPr lang="en-US"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nSpc>
                          <a:spcPct val="115000"/>
                        </a:lnSpc>
                        <a:spcBef>
                          <a:spcPts val="0"/>
                        </a:spcBef>
                        <a:spcAft>
                          <a:spcPts val="0"/>
                        </a:spcAft>
                      </a:pPr>
                      <a:r>
                        <a:rPr lang="en-US" sz="1100" b="1" dirty="0">
                          <a:effectLst/>
                          <a:latin typeface="Calibri"/>
                          <a:ea typeface="Calibri"/>
                          <a:cs typeface="Times New Roman"/>
                        </a:rPr>
                        <a:t>2017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nSpc>
                          <a:spcPct val="115000"/>
                        </a:lnSpc>
                        <a:spcBef>
                          <a:spcPts val="0"/>
                        </a:spcBef>
                        <a:spcAft>
                          <a:spcPts val="0"/>
                        </a:spcAft>
                      </a:pPr>
                      <a:r>
                        <a:rPr lang="en-US" sz="1100" b="1" dirty="0">
                          <a:effectLst/>
                          <a:latin typeface="Calibri"/>
                          <a:ea typeface="Calibri"/>
                          <a:cs typeface="Times New Roman"/>
                        </a:rPr>
                        <a:t>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nSpc>
                          <a:spcPct val="115000"/>
                        </a:lnSpc>
                        <a:spcBef>
                          <a:spcPts val="0"/>
                        </a:spcBef>
                        <a:spcAft>
                          <a:spcPts val="0"/>
                        </a:spcAft>
                      </a:pPr>
                      <a:r>
                        <a:rPr lang="en-US" sz="1100" b="1" dirty="0">
                          <a:effectLst/>
                          <a:latin typeface="Calibri"/>
                          <a:ea typeface="Calibri"/>
                          <a:cs typeface="Times New Roman"/>
                        </a:rPr>
                        <a:t>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r>
                        <a:rPr lang="ka-GE" sz="1100" b="1" dirty="0" smtClean="0">
                          <a:effectLst/>
                          <a:latin typeface="Calibri"/>
                        </a:rPr>
                        <a:t>სულ</a:t>
                      </a:r>
                      <a:endParaRPr lang="en-US" sz="1100" b="1"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r>
              <a:tr h="220700">
                <a:tc>
                  <a:txBody>
                    <a:bodyPr/>
                    <a:lstStyle/>
                    <a:p>
                      <a:pPr marL="0" marR="0">
                        <a:lnSpc>
                          <a:spcPct val="115000"/>
                        </a:lnSpc>
                        <a:spcBef>
                          <a:spcPts val="0"/>
                        </a:spcBef>
                        <a:spcAft>
                          <a:spcPts val="0"/>
                        </a:spcAft>
                      </a:pPr>
                      <a:r>
                        <a:rPr lang="en-US" sz="1100" b="1" dirty="0">
                          <a:effectLst/>
                          <a:latin typeface="Calibri"/>
                          <a:ea typeface="Calibri"/>
                          <a:cs typeface="Times New Roman"/>
                        </a:rPr>
                        <a:t>PR  </a:t>
                      </a:r>
                      <a:r>
                        <a:rPr lang="en-US" sz="1100" b="1" dirty="0" err="1">
                          <a:effectLst/>
                          <a:latin typeface="Sylfaen"/>
                          <a:ea typeface="Calibri"/>
                          <a:cs typeface="Sylfaen"/>
                        </a:rPr>
                        <a:t>კამპანია</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401">
                <a:tc>
                  <a:txBody>
                    <a:bodyPr/>
                    <a:lstStyle/>
                    <a:p>
                      <a:pPr marL="0" marR="0">
                        <a:lnSpc>
                          <a:spcPct val="115000"/>
                        </a:lnSpc>
                        <a:spcBef>
                          <a:spcPts val="0"/>
                        </a:spcBef>
                        <a:spcAft>
                          <a:spcPts val="0"/>
                        </a:spcAft>
                      </a:pPr>
                      <a:r>
                        <a:rPr lang="ka-GE" sz="1100" dirty="0">
                          <a:effectLst/>
                          <a:latin typeface="Sylfaen"/>
                          <a:ea typeface="Calibri"/>
                          <a:cs typeface="Times New Roman"/>
                        </a:rPr>
                        <a:t>-</a:t>
                      </a:r>
                      <a:r>
                        <a:rPr lang="en-US" sz="1100" dirty="0" err="1">
                          <a:effectLst/>
                          <a:latin typeface="Sylfaen"/>
                          <a:ea typeface="Calibri"/>
                          <a:cs typeface="Times New Roman"/>
                        </a:rPr>
                        <a:t>ვიდეო</a:t>
                      </a:r>
                      <a:r>
                        <a:rPr lang="en-US" sz="1100" dirty="0">
                          <a:effectLst/>
                          <a:latin typeface="Sylfaen"/>
                          <a:ea typeface="Calibri"/>
                          <a:cs typeface="Times New Roman"/>
                        </a:rPr>
                        <a:t> </a:t>
                      </a:r>
                      <a:r>
                        <a:rPr lang="en-US" sz="1100" dirty="0" err="1">
                          <a:effectLst/>
                          <a:latin typeface="Sylfaen"/>
                          <a:ea typeface="Calibri"/>
                          <a:cs typeface="Times New Roman"/>
                        </a:rPr>
                        <a:t>რგოლის</a:t>
                      </a:r>
                      <a:r>
                        <a:rPr lang="en-US" sz="1100" dirty="0">
                          <a:effectLst/>
                          <a:latin typeface="Sylfaen"/>
                          <a:ea typeface="Calibri"/>
                          <a:cs typeface="Times New Roman"/>
                        </a:rPr>
                        <a:t> </a:t>
                      </a:r>
                      <a:r>
                        <a:rPr lang="en-US" sz="1100" dirty="0" err="1">
                          <a:effectLst/>
                          <a:latin typeface="Sylfaen"/>
                          <a:ea typeface="Calibri"/>
                          <a:cs typeface="Times New Roman"/>
                        </a:rPr>
                        <a:t>მომზადება</a:t>
                      </a:r>
                      <a:r>
                        <a:rPr lang="en-US" sz="1100" dirty="0">
                          <a:effectLst/>
                          <a:latin typeface="Sylfaen"/>
                          <a:ea typeface="Calibri"/>
                          <a:cs typeface="Times New Roman"/>
                        </a:rPr>
                        <a:t> </a:t>
                      </a:r>
                      <a:r>
                        <a:rPr lang="en-US" sz="1100" dirty="0" err="1">
                          <a:effectLst/>
                          <a:latin typeface="Sylfaen"/>
                          <a:ea typeface="Calibri"/>
                          <a:cs typeface="Times New Roman"/>
                        </a:rPr>
                        <a:t>ელ-რეცეპტების</a:t>
                      </a:r>
                      <a:r>
                        <a:rPr lang="en-US" sz="1100" dirty="0">
                          <a:effectLst/>
                          <a:latin typeface="Sylfaen"/>
                          <a:ea typeface="Calibri"/>
                          <a:cs typeface="Times New Roman"/>
                        </a:rPr>
                        <a:t> </a:t>
                      </a:r>
                      <a:r>
                        <a:rPr lang="en-US" sz="1100" dirty="0" err="1">
                          <a:effectLst/>
                          <a:latin typeface="Sylfaen"/>
                          <a:ea typeface="Calibri"/>
                          <a:cs typeface="Times New Roman"/>
                        </a:rPr>
                        <a:t>სისტემის</a:t>
                      </a:r>
                      <a:r>
                        <a:rPr lang="en-US" sz="1100" dirty="0">
                          <a:effectLst/>
                          <a:latin typeface="Sylfaen"/>
                          <a:ea typeface="Calibri"/>
                          <a:cs typeface="Times New Roman"/>
                        </a:rPr>
                        <a:t> </a:t>
                      </a:r>
                      <a:r>
                        <a:rPr lang="en-US" sz="1100" dirty="0" err="1">
                          <a:effectLst/>
                          <a:latin typeface="Sylfaen"/>
                          <a:ea typeface="Calibri"/>
                          <a:cs typeface="Times New Roman"/>
                        </a:rPr>
                        <a:t>ბენეფიტების</a:t>
                      </a:r>
                      <a:r>
                        <a:rPr lang="en-US" sz="1100" dirty="0">
                          <a:effectLst/>
                          <a:latin typeface="Sylfaen"/>
                          <a:ea typeface="Calibri"/>
                          <a:cs typeface="Times New Roman"/>
                        </a:rPr>
                        <a:t> </a:t>
                      </a:r>
                      <a:r>
                        <a:rPr lang="en-US" sz="1100" dirty="0" err="1">
                          <a:effectLst/>
                          <a:latin typeface="Sylfaen"/>
                          <a:ea typeface="Calibri"/>
                          <a:cs typeface="Times New Roman"/>
                        </a:rPr>
                        <a:t>შესახებ</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smtClean="0">
                          <a:effectLst/>
                          <a:latin typeface="Sylfaen"/>
                          <a:ea typeface="Calibri"/>
                          <a:cs typeface="Times New Roman"/>
                        </a:rPr>
                        <a:t>3</a:t>
                      </a:r>
                      <a:r>
                        <a:rPr lang="ka-GE" sz="1100" dirty="0" smtClean="0">
                          <a:effectLst/>
                          <a:latin typeface="Sylfaen"/>
                          <a:ea typeface="Calibri"/>
                          <a:cs typeface="Times New Roman"/>
                        </a:rPr>
                        <a:t>,000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401">
                <a:tc>
                  <a:txBody>
                    <a:bodyPr/>
                    <a:lstStyle/>
                    <a:p>
                      <a:pPr marL="0" marR="0">
                        <a:lnSpc>
                          <a:spcPct val="115000"/>
                        </a:lnSpc>
                        <a:spcBef>
                          <a:spcPts val="0"/>
                        </a:spcBef>
                        <a:spcAft>
                          <a:spcPts val="0"/>
                        </a:spcAft>
                      </a:pPr>
                      <a:r>
                        <a:rPr lang="ka-GE" sz="1100" dirty="0">
                          <a:effectLst/>
                          <a:latin typeface="Sylfaen"/>
                          <a:ea typeface="Calibri"/>
                          <a:cs typeface="Times New Roman"/>
                        </a:rPr>
                        <a:t>-ვიდეო რგოლის მომზადება წარმატებული და ცნობილი ექიმების მონაწილეობით</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smtClean="0">
                          <a:effectLst/>
                          <a:latin typeface="Sylfaen"/>
                          <a:ea typeface="Calibri"/>
                          <a:cs typeface="Times New Roman"/>
                        </a:rPr>
                        <a:t>3</a:t>
                      </a:r>
                      <a:r>
                        <a:rPr lang="ka-GE" sz="1100" dirty="0" smtClean="0">
                          <a:effectLst/>
                          <a:latin typeface="Sylfaen"/>
                          <a:ea typeface="Calibri"/>
                          <a:cs typeface="Times New Roman"/>
                        </a:rPr>
                        <a:t>,000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401">
                <a:tc>
                  <a:txBody>
                    <a:bodyPr/>
                    <a:lstStyle/>
                    <a:p>
                      <a:pPr marL="0" marR="0">
                        <a:lnSpc>
                          <a:spcPct val="115000"/>
                        </a:lnSpc>
                        <a:spcBef>
                          <a:spcPts val="0"/>
                        </a:spcBef>
                        <a:spcAft>
                          <a:spcPts val="0"/>
                        </a:spcAft>
                      </a:pPr>
                      <a:r>
                        <a:rPr lang="ka-GE" sz="1100" dirty="0">
                          <a:effectLst/>
                          <a:latin typeface="Sylfaen"/>
                          <a:ea typeface="Calibri"/>
                          <a:cs typeface="Times New Roman"/>
                        </a:rPr>
                        <a:t>-ვიდეო რგოლების მედია საშუალებებით გავრცელება პერიოდულად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smtClean="0">
                          <a:effectLst/>
                          <a:latin typeface="Sylfaen"/>
                          <a:ea typeface="Calibri"/>
                          <a:cs typeface="Times New Roman"/>
                        </a:rPr>
                        <a:t>2</a:t>
                      </a:r>
                      <a:r>
                        <a:rPr lang="ka-GE" sz="1100" dirty="0" smtClean="0">
                          <a:effectLst/>
                          <a:latin typeface="Sylfaen"/>
                          <a:ea typeface="Calibri"/>
                          <a:cs typeface="Times New Roman"/>
                        </a:rPr>
                        <a:t>0,000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smtClean="0">
                          <a:effectLst/>
                          <a:latin typeface="Sylfaen"/>
                          <a:ea typeface="Calibri"/>
                          <a:cs typeface="Times New Roman"/>
                        </a:rPr>
                        <a:t>3</a:t>
                      </a:r>
                      <a:r>
                        <a:rPr lang="ka-GE" sz="1100" dirty="0" smtClean="0">
                          <a:effectLst/>
                          <a:latin typeface="Sylfaen"/>
                          <a:ea typeface="Calibri"/>
                          <a:cs typeface="Times New Roman"/>
                        </a:rPr>
                        <a:t>0,000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700">
                <a:tc>
                  <a:txBody>
                    <a:bodyPr/>
                    <a:lstStyle/>
                    <a:p>
                      <a:pPr marL="0" marR="0">
                        <a:lnSpc>
                          <a:spcPct val="115000"/>
                        </a:lnSpc>
                        <a:spcBef>
                          <a:spcPts val="0"/>
                        </a:spcBef>
                        <a:spcAft>
                          <a:spcPts val="0"/>
                        </a:spcAft>
                      </a:pPr>
                      <a:r>
                        <a:rPr lang="ka-GE" sz="1100" dirty="0">
                          <a:effectLst/>
                          <a:latin typeface="Sylfaen"/>
                          <a:ea typeface="Calibri"/>
                          <a:cs typeface="Times New Roman"/>
                        </a:rPr>
                        <a:t>-ელ-რეცეპტების თემაზე კონფერენციის გამართვა</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smtClean="0">
                          <a:effectLst/>
                          <a:latin typeface="Sylfaen"/>
                          <a:ea typeface="Calibri"/>
                          <a:cs typeface="Times New Roman"/>
                        </a:rPr>
                        <a:t>3</a:t>
                      </a:r>
                      <a:r>
                        <a:rPr lang="ka-GE" sz="1100" dirty="0" smtClean="0">
                          <a:effectLst/>
                          <a:latin typeface="Sylfaen"/>
                          <a:ea typeface="Calibri"/>
                          <a:cs typeface="Times New Roman"/>
                        </a:rPr>
                        <a:t>,000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smtClean="0">
                          <a:effectLst/>
                          <a:latin typeface="Sylfaen"/>
                          <a:ea typeface="Calibri"/>
                          <a:cs typeface="Times New Roman"/>
                        </a:rPr>
                        <a:t>3,</a:t>
                      </a:r>
                      <a:r>
                        <a:rPr lang="ka-GE" sz="1100" dirty="0" smtClean="0">
                          <a:effectLst/>
                          <a:latin typeface="Sylfaen"/>
                          <a:ea typeface="Calibri"/>
                          <a:cs typeface="Times New Roman"/>
                        </a:rPr>
                        <a:t>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700">
                <a:tc>
                  <a:txBody>
                    <a:bodyPr/>
                    <a:lstStyle/>
                    <a:p>
                      <a:pPr marL="0" marR="0">
                        <a:lnSpc>
                          <a:spcPct val="115000"/>
                        </a:lnSpc>
                        <a:spcBef>
                          <a:spcPts val="0"/>
                        </a:spcBef>
                        <a:spcAft>
                          <a:spcPts val="0"/>
                        </a:spcAft>
                      </a:pPr>
                      <a:r>
                        <a:rPr lang="en-US" sz="1100" b="1" dirty="0">
                          <a:effectLst/>
                          <a:latin typeface="Sylfaen"/>
                          <a:ea typeface="Calibri"/>
                          <a:cs typeface="Sylfaen"/>
                        </a:rPr>
                        <a:t>PR  </a:t>
                      </a:r>
                      <a:r>
                        <a:rPr lang="en-US" sz="1100" b="1" dirty="0" err="1">
                          <a:effectLst/>
                          <a:latin typeface="Sylfaen"/>
                          <a:ea typeface="Calibri"/>
                          <a:cs typeface="Sylfaen"/>
                        </a:rPr>
                        <a:t>კამპანი</a:t>
                      </a:r>
                      <a:r>
                        <a:rPr lang="ka-GE" sz="1100" b="1" dirty="0">
                          <a:effectLst/>
                          <a:latin typeface="Sylfaen"/>
                          <a:ea typeface="Calibri"/>
                          <a:cs typeface="Sylfaen"/>
                        </a:rPr>
                        <a:t>ის</a:t>
                      </a:r>
                      <a:r>
                        <a:rPr lang="ka-GE" sz="1100" b="1" dirty="0">
                          <a:effectLst/>
                          <a:latin typeface="Calibri"/>
                          <a:ea typeface="Calibri"/>
                          <a:cs typeface="Times New Roman"/>
                        </a:rPr>
                        <a:t> </a:t>
                      </a:r>
                      <a:r>
                        <a:rPr lang="en-US" sz="1100" b="1" dirty="0" err="1">
                          <a:effectLst/>
                          <a:latin typeface="Sylfaen"/>
                          <a:ea typeface="Calibri"/>
                          <a:cs typeface="Sylfaen"/>
                        </a:rPr>
                        <a:t>ხარჯები</a:t>
                      </a:r>
                      <a:r>
                        <a:rPr lang="en-US" sz="1100" b="1" dirty="0">
                          <a:effectLst/>
                          <a:latin typeface="Calibri"/>
                          <a:ea typeface="Calibri"/>
                          <a:cs typeface="Times New Roman"/>
                        </a:rPr>
                        <a:t> </a:t>
                      </a:r>
                      <a:r>
                        <a:rPr lang="en-US" sz="1100" b="1" dirty="0" err="1">
                          <a:effectLst/>
                          <a:latin typeface="Sylfaen"/>
                          <a:ea typeface="Calibri"/>
                          <a:cs typeface="Sylfaen"/>
                        </a:rPr>
                        <a:t>წლიურად</a:t>
                      </a:r>
                      <a:r>
                        <a:rPr lang="en-US" sz="1100" b="1" dirty="0">
                          <a:effectLst/>
                          <a:latin typeface="Calibri"/>
                          <a:ea typeface="Calibri"/>
                          <a:cs typeface="Times New Roman"/>
                        </a:rPr>
                        <a:t>:</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15000"/>
                        </a:lnSpc>
                        <a:spcBef>
                          <a:spcPts val="0"/>
                        </a:spcBef>
                        <a:spcAft>
                          <a:spcPts val="0"/>
                        </a:spcAft>
                      </a:pPr>
                      <a:r>
                        <a:rPr lang="en-US" sz="1100" b="1" dirty="0" smtClean="0">
                          <a:effectLst/>
                          <a:latin typeface="Sylfaen"/>
                          <a:ea typeface="Calibri"/>
                          <a:cs typeface="Times New Roman"/>
                        </a:rPr>
                        <a:t>29,</a:t>
                      </a:r>
                      <a:r>
                        <a:rPr lang="ka-GE" sz="1100" b="1" dirty="0" smtClean="0">
                          <a:effectLst/>
                          <a:latin typeface="Sylfaen"/>
                          <a:ea typeface="Calibri"/>
                          <a:cs typeface="Times New Roman"/>
                        </a:rPr>
                        <a:t>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15000"/>
                        </a:lnSpc>
                        <a:spcBef>
                          <a:spcPts val="0"/>
                        </a:spcBef>
                        <a:spcAft>
                          <a:spcPts val="0"/>
                        </a:spcAft>
                      </a:pPr>
                      <a:r>
                        <a:rPr lang="en-US" sz="1100" b="1" dirty="0" smtClean="0">
                          <a:effectLst/>
                          <a:latin typeface="Sylfaen"/>
                          <a:ea typeface="Calibri"/>
                          <a:cs typeface="Times New Roman"/>
                        </a:rPr>
                        <a:t>33</a:t>
                      </a:r>
                      <a:r>
                        <a:rPr lang="ka-GE" sz="1100" b="1" dirty="0" smtClean="0">
                          <a:effectLst/>
                          <a:latin typeface="Sylfaen"/>
                          <a:ea typeface="Calibri"/>
                          <a:cs typeface="Times New Roman"/>
                        </a:rPr>
                        <a:t>,000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20700">
                <a:tc>
                  <a:txBody>
                    <a:bodyPr/>
                    <a:lstStyle/>
                    <a:p>
                      <a:pPr marL="0" marR="0">
                        <a:lnSpc>
                          <a:spcPct val="115000"/>
                        </a:lnSpc>
                        <a:spcBef>
                          <a:spcPts val="0"/>
                        </a:spcBef>
                        <a:spcAft>
                          <a:spcPts val="0"/>
                        </a:spcAft>
                      </a:pPr>
                      <a:r>
                        <a:rPr lang="en-US" sz="1100" b="1">
                          <a:effectLst/>
                          <a:latin typeface="Sylfaen"/>
                          <a:ea typeface="Calibri"/>
                          <a:cs typeface="Sylfaen"/>
                        </a:rPr>
                        <a:t>PR  კამპანი</a:t>
                      </a:r>
                      <a:r>
                        <a:rPr lang="ka-GE" sz="1100" b="1">
                          <a:effectLst/>
                          <a:latin typeface="Sylfaen"/>
                          <a:ea typeface="Calibri"/>
                          <a:cs typeface="Sylfaen"/>
                        </a:rPr>
                        <a:t>ის</a:t>
                      </a:r>
                      <a:r>
                        <a:rPr lang="ka-GE" sz="1100" b="1">
                          <a:effectLst/>
                          <a:latin typeface="Calibri"/>
                          <a:ea typeface="Calibri"/>
                          <a:cs typeface="Times New Roman"/>
                        </a:rPr>
                        <a:t> </a:t>
                      </a:r>
                      <a:r>
                        <a:rPr lang="en-US" sz="1100" b="1" u="sng">
                          <a:effectLst/>
                          <a:latin typeface="Sylfaen"/>
                          <a:ea typeface="Calibri"/>
                          <a:cs typeface="Sylfaen"/>
                        </a:rPr>
                        <a:t>ხარჯები</a:t>
                      </a:r>
                      <a:r>
                        <a:rPr lang="en-US" sz="1100" b="1" u="sng">
                          <a:effectLst/>
                          <a:latin typeface="Calibri"/>
                          <a:ea typeface="Calibri"/>
                          <a:cs typeface="Times New Roman"/>
                        </a:rPr>
                        <a:t> </a:t>
                      </a:r>
                      <a:r>
                        <a:rPr lang="en-US" sz="1100" b="1" u="sng">
                          <a:effectLst/>
                          <a:latin typeface="Sylfaen"/>
                          <a:ea typeface="Calibri"/>
                          <a:cs typeface="Sylfaen"/>
                        </a:rPr>
                        <a:t>სულ</a:t>
                      </a:r>
                      <a:r>
                        <a:rPr lang="en-US" sz="1100" b="1" u="sng">
                          <a:effectLst/>
                          <a:latin typeface="Calibri"/>
                          <a:ea typeface="Calibri"/>
                          <a:cs typeface="Times New Roman"/>
                        </a:rPr>
                        <a:t>:</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15000"/>
                        </a:lnSpc>
                        <a:spcBef>
                          <a:spcPts val="0"/>
                        </a:spcBef>
                        <a:spcAft>
                          <a:spcPts val="0"/>
                        </a:spcAft>
                      </a:pPr>
                      <a:r>
                        <a:rPr lang="en-US" sz="1100" b="1" u="sng" dirty="0" smtClean="0">
                          <a:effectLst/>
                          <a:latin typeface="Sylfaen"/>
                          <a:ea typeface="Calibri"/>
                          <a:cs typeface="Times New Roman"/>
                        </a:rPr>
                        <a:t>62</a:t>
                      </a:r>
                      <a:r>
                        <a:rPr lang="ka-GE" sz="1100" b="1" u="sng" dirty="0" smtClean="0">
                          <a:effectLst/>
                          <a:latin typeface="Sylfaen"/>
                          <a:ea typeface="Calibri"/>
                          <a:cs typeface="Times New Roman"/>
                        </a:rPr>
                        <a:t>,000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20700">
                <a:tc gridSpan="5">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0700">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401">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401">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700">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20700">
                <a:tc>
                  <a:txBody>
                    <a:bodyPr/>
                    <a:lstStyle/>
                    <a:p>
                      <a:pPr marL="0" marR="0">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endParaRPr lang="en-U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20700">
                <a:tc gridSpan="5">
                  <a:txBody>
                    <a:bodyPr/>
                    <a:lstStyle/>
                    <a:p>
                      <a:pPr marL="0" marR="0">
                        <a:lnSpc>
                          <a:spcPct val="115000"/>
                        </a:lnSpc>
                        <a:spcBef>
                          <a:spcPts val="0"/>
                        </a:spcBef>
                        <a:spcAft>
                          <a:spcPts val="0"/>
                        </a:spcAft>
                      </a:pPr>
                      <a:r>
                        <a:rPr lang="ka-GE" sz="1100" b="1">
                          <a:effectLst/>
                          <a:latin typeface="Sylfaen"/>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0700">
                <a:tc>
                  <a:txBody>
                    <a:bodyPr/>
                    <a:lstStyle/>
                    <a:p>
                      <a:pPr marL="0" marR="0">
                        <a:lnSpc>
                          <a:spcPct val="115000"/>
                        </a:lnSpc>
                        <a:spcBef>
                          <a:spcPts val="0"/>
                        </a:spcBef>
                        <a:spcAft>
                          <a:spcPts val="0"/>
                        </a:spcAft>
                      </a:pPr>
                      <a:r>
                        <a:rPr lang="en-US" sz="1100" b="1" dirty="0" err="1">
                          <a:effectLst/>
                          <a:latin typeface="Sylfaen"/>
                          <a:ea typeface="Calibri"/>
                          <a:cs typeface="Sylfaen"/>
                        </a:rPr>
                        <a:t>პროექტის</a:t>
                      </a:r>
                      <a:r>
                        <a:rPr lang="en-US" sz="1100" b="1" dirty="0">
                          <a:effectLst/>
                          <a:latin typeface="Calibri"/>
                          <a:ea typeface="Calibri"/>
                          <a:cs typeface="Times New Roman"/>
                        </a:rPr>
                        <a:t> </a:t>
                      </a:r>
                      <a:r>
                        <a:rPr lang="en-US" sz="1100" b="1" dirty="0" err="1">
                          <a:effectLst/>
                          <a:latin typeface="Sylfaen"/>
                          <a:ea typeface="Calibri"/>
                          <a:cs typeface="Sylfaen"/>
                        </a:rPr>
                        <a:t>ხარჯები</a:t>
                      </a:r>
                      <a:r>
                        <a:rPr lang="en-US" sz="1100" b="1" dirty="0">
                          <a:effectLst/>
                          <a:latin typeface="Calibri"/>
                          <a:ea typeface="Calibri"/>
                          <a:cs typeface="Times New Roman"/>
                        </a:rPr>
                        <a:t> </a:t>
                      </a:r>
                      <a:r>
                        <a:rPr lang="en-US" sz="1100" b="1" dirty="0" err="1">
                          <a:effectLst/>
                          <a:latin typeface="Sylfaen"/>
                          <a:ea typeface="Calibri"/>
                          <a:cs typeface="Sylfaen"/>
                        </a:rPr>
                        <a:t>წლიურად</a:t>
                      </a:r>
                      <a:r>
                        <a:rPr lang="en-US" sz="1100" b="1" dirty="0">
                          <a:effectLst/>
                          <a:latin typeface="Calibri"/>
                          <a:ea typeface="Calibri"/>
                          <a:cs typeface="Times New Roman"/>
                        </a:rPr>
                        <a:t>:</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pPr marL="0" marR="0">
                        <a:lnSpc>
                          <a:spcPct val="115000"/>
                        </a:lnSpc>
                        <a:spcBef>
                          <a:spcPts val="0"/>
                        </a:spcBef>
                        <a:spcAft>
                          <a:spcPts val="0"/>
                        </a:spcAft>
                      </a:pPr>
                      <a:r>
                        <a:rPr lang="en-US" sz="1100" b="1" dirty="0" smtClean="0">
                          <a:effectLst/>
                          <a:latin typeface="Sylfaen"/>
                          <a:ea typeface="Calibri"/>
                          <a:cs typeface="Times New Roman"/>
                        </a:rPr>
                        <a:t>1,500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pPr marL="0" marR="0">
                        <a:lnSpc>
                          <a:spcPct val="115000"/>
                        </a:lnSpc>
                        <a:spcBef>
                          <a:spcPts val="0"/>
                        </a:spcBef>
                        <a:spcAft>
                          <a:spcPts val="0"/>
                        </a:spcAft>
                      </a:pPr>
                      <a:r>
                        <a:rPr lang="en-US" sz="1100" b="1" dirty="0" smtClean="0">
                          <a:effectLst/>
                          <a:latin typeface="Sylfaen"/>
                          <a:ea typeface="Calibri"/>
                          <a:cs typeface="Times New Roman"/>
                        </a:rPr>
                        <a:t>183</a:t>
                      </a:r>
                      <a:r>
                        <a:rPr lang="ka-GE" sz="1100" b="1" dirty="0" smtClean="0">
                          <a:effectLst/>
                          <a:latin typeface="Sylfaen"/>
                          <a:ea typeface="Calibri"/>
                          <a:cs typeface="Times New Roman"/>
                        </a:rPr>
                        <a:t>,800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pPr marL="0" marR="0">
                        <a:lnSpc>
                          <a:spcPct val="115000"/>
                        </a:lnSpc>
                        <a:spcBef>
                          <a:spcPts val="0"/>
                        </a:spcBef>
                        <a:spcAft>
                          <a:spcPts val="0"/>
                        </a:spcAft>
                      </a:pPr>
                      <a:r>
                        <a:rPr lang="en-US" sz="1100" b="1" dirty="0" smtClean="0">
                          <a:effectLst/>
                          <a:latin typeface="Sylfaen" panose="010A0502050306030303" pitchFamily="18" charset="0"/>
                          <a:ea typeface="Calibri"/>
                          <a:cs typeface="Times New Roman"/>
                        </a:rPr>
                        <a:t>1,998,250</a:t>
                      </a:r>
                      <a:endParaRPr lang="en-US" sz="1100" b="1" dirty="0">
                        <a:effectLst/>
                        <a:latin typeface="Sylfaen" panose="010A0502050306030303"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r>
              <a:tr h="220700">
                <a:tc>
                  <a:txBody>
                    <a:bodyPr/>
                    <a:lstStyle/>
                    <a:p>
                      <a:pPr marL="0" marR="0">
                        <a:lnSpc>
                          <a:spcPct val="115000"/>
                        </a:lnSpc>
                        <a:spcBef>
                          <a:spcPts val="0"/>
                        </a:spcBef>
                        <a:spcAft>
                          <a:spcPts val="0"/>
                        </a:spcAft>
                      </a:pPr>
                      <a:r>
                        <a:rPr lang="en-US" sz="1100" b="1" u="sng" dirty="0" err="1">
                          <a:effectLst/>
                          <a:latin typeface="Sylfaen"/>
                          <a:ea typeface="Calibri"/>
                          <a:cs typeface="Sylfaen"/>
                        </a:rPr>
                        <a:t>პროექტის</a:t>
                      </a:r>
                      <a:r>
                        <a:rPr lang="en-US" sz="1100" b="1" u="sng" dirty="0">
                          <a:effectLst/>
                          <a:latin typeface="Calibri"/>
                          <a:ea typeface="Calibri"/>
                          <a:cs typeface="Times New Roman"/>
                        </a:rPr>
                        <a:t> </a:t>
                      </a:r>
                      <a:r>
                        <a:rPr lang="en-US" sz="1100" b="1" u="sng" dirty="0" err="1">
                          <a:effectLst/>
                          <a:latin typeface="Sylfaen"/>
                          <a:ea typeface="Calibri"/>
                          <a:cs typeface="Sylfaen"/>
                        </a:rPr>
                        <a:t>ხარჯები</a:t>
                      </a:r>
                      <a:r>
                        <a:rPr lang="en-US" sz="1100" b="1" u="sng" dirty="0">
                          <a:effectLst/>
                          <a:latin typeface="Calibri"/>
                          <a:ea typeface="Calibri"/>
                          <a:cs typeface="Times New Roman"/>
                        </a:rPr>
                        <a:t> </a:t>
                      </a:r>
                      <a:r>
                        <a:rPr lang="en-US" sz="1100" b="1" u="sng" dirty="0" err="1">
                          <a:effectLst/>
                          <a:latin typeface="Sylfaen"/>
                          <a:ea typeface="Calibri"/>
                          <a:cs typeface="Sylfaen"/>
                        </a:rPr>
                        <a:t>სულ</a:t>
                      </a:r>
                      <a:r>
                        <a:rPr lang="en-US" sz="1100" b="1" u="sng" dirty="0">
                          <a:effectLst/>
                          <a:latin typeface="Calibri"/>
                          <a:ea typeface="Calibri"/>
                          <a:cs typeface="Times New Roman"/>
                        </a:rPr>
                        <a:t>:</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endParaRPr lang="en-U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c>
                  <a:txBody>
                    <a:bodyPr/>
                    <a:lstStyle/>
                    <a:p>
                      <a:pPr marL="0" marR="0">
                        <a:lnSpc>
                          <a:spcPct val="115000"/>
                        </a:lnSpc>
                        <a:spcBef>
                          <a:spcPts val="0"/>
                        </a:spcBef>
                        <a:spcAft>
                          <a:spcPts val="0"/>
                        </a:spcAft>
                      </a:pPr>
                      <a:r>
                        <a:rPr lang="en-US" sz="1100" b="1" u="sng" dirty="0" smtClean="0">
                          <a:effectLst/>
                          <a:latin typeface="Sylfaen"/>
                          <a:ea typeface="Calibri"/>
                          <a:cs typeface="Times New Roman"/>
                        </a:rPr>
                        <a:t>2,242,450</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050"/>
                    </a:solidFill>
                  </a:tcPr>
                </a:tc>
              </a:tr>
            </a:tbl>
          </a:graphicData>
        </a:graphic>
      </p:graphicFrame>
      <p:sp>
        <p:nvSpPr>
          <p:cNvPr id="9" name="Content Placeholder 8"/>
          <p:cNvSpPr>
            <a:spLocks noGrp="1"/>
          </p:cNvSpPr>
          <p:nvPr>
            <p:ph idx="1"/>
          </p:nvPr>
        </p:nvSpPr>
        <p:spPr>
          <a:xfrm>
            <a:off x="685800" y="5943600"/>
            <a:ext cx="7658100" cy="614363"/>
          </a:xfrm>
        </p:spPr>
        <p:txBody>
          <a:bodyPr>
            <a:normAutofit/>
          </a:bodyPr>
          <a:lstStyle/>
          <a:p>
            <a:pPr marL="0" indent="0">
              <a:buNone/>
            </a:pPr>
            <a:r>
              <a:rPr lang="ka-GE" sz="1800" dirty="0"/>
              <a:t>* </a:t>
            </a:r>
            <a:r>
              <a:rPr lang="ka-GE" sz="1800" dirty="0" smtClean="0"/>
              <a:t>პრემიების სახით გასაცემი თანხების </a:t>
            </a:r>
            <a:r>
              <a:rPr lang="ka-GE" sz="1800" dirty="0"/>
              <a:t>დათვლის მეთოდოლოგია მოცემულია დანართში </a:t>
            </a:r>
            <a:r>
              <a:rPr lang="ka-GE" sz="1800" dirty="0" smtClean="0"/>
              <a:t>#2.</a:t>
            </a:r>
            <a:endParaRPr lang="en-US" sz="1800" dirty="0"/>
          </a:p>
          <a:p>
            <a:endParaRPr lang="en-US" sz="1800" dirty="0"/>
          </a:p>
        </p:txBody>
      </p:sp>
    </p:spTree>
    <p:extLst>
      <p:ext uri="{BB962C8B-B14F-4D97-AF65-F5344CB8AC3E}">
        <p14:creationId xmlns:p14="http://schemas.microsoft.com/office/powerpoint/2010/main" val="3447261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65129"/>
            <a:ext cx="8839200" cy="777871"/>
          </a:xfrm>
        </p:spPr>
        <p:txBody>
          <a:bodyPr>
            <a:noAutofit/>
          </a:bodyPr>
          <a:lstStyle/>
          <a:p>
            <a:r>
              <a:rPr lang="ka-GE" sz="2400" b="1" dirty="0" smtClean="0"/>
              <a:t>დანართი #1: კომპიუტერული ტექნიკის შესასყიდად</a:t>
            </a:r>
            <a:br>
              <a:rPr lang="ka-GE" sz="2400" b="1" dirty="0" smtClean="0"/>
            </a:br>
            <a:r>
              <a:rPr lang="ka-GE" sz="2400" b="1" dirty="0" smtClean="0"/>
              <a:t>საჭირო ფინანსური რესურსები</a:t>
            </a:r>
            <a:endParaRPr lang="en-US" sz="2400" b="1" dirty="0"/>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3860318887"/>
              </p:ext>
            </p:extLst>
          </p:nvPr>
        </p:nvGraphicFramePr>
        <p:xfrm>
          <a:off x="457200" y="2438400"/>
          <a:ext cx="4343398" cy="3941715"/>
        </p:xfrm>
        <a:graphic>
          <a:graphicData uri="http://schemas.openxmlformats.org/drawingml/2006/table">
            <a:tbl>
              <a:tblPr>
                <a:tableStyleId>{5940675A-B579-460E-94D1-54222C63F5DA}</a:tableStyleId>
              </a:tblPr>
              <a:tblGrid>
                <a:gridCol w="939114"/>
                <a:gridCol w="1291280"/>
                <a:gridCol w="861580"/>
                <a:gridCol w="1251424"/>
              </a:tblGrid>
              <a:tr h="685954">
                <a:tc>
                  <a:txBody>
                    <a:bodyPr/>
                    <a:lstStyle/>
                    <a:p>
                      <a:pPr algn="l" fontAlgn="b"/>
                      <a:r>
                        <a:rPr lang="ka-GE" sz="1050" b="1" u="none" strike="noStrike" dirty="0">
                          <a:effectLst/>
                        </a:rPr>
                        <a:t>რეგიონები</a:t>
                      </a:r>
                      <a:endParaRPr lang="ka-GE" sz="1050" b="1" i="0" u="none" strike="noStrike" dirty="0">
                        <a:solidFill>
                          <a:srgbClr val="000000"/>
                        </a:solidFill>
                        <a:effectLst/>
                        <a:latin typeface="Calibri"/>
                      </a:endParaRPr>
                    </a:p>
                  </a:txBody>
                  <a:tcPr marL="6491" marR="6491" marT="9063" marB="0" anchor="ctr"/>
                </a:tc>
                <a:tc>
                  <a:txBody>
                    <a:bodyPr/>
                    <a:lstStyle/>
                    <a:p>
                      <a:pPr algn="l" fontAlgn="b"/>
                      <a:r>
                        <a:rPr lang="ka-GE" sz="1050" b="1" u="none" strike="noStrike" dirty="0" smtClean="0">
                          <a:effectLst/>
                        </a:rPr>
                        <a:t>შინამეურნეობებში ინტერნეტის </a:t>
                      </a:r>
                      <a:r>
                        <a:rPr lang="ka-GE" sz="1050" b="1" u="none" strike="noStrike" dirty="0">
                          <a:effectLst/>
                        </a:rPr>
                        <a:t>გავრცელების </a:t>
                      </a:r>
                      <a:r>
                        <a:rPr lang="ka-GE" sz="1050" b="1" u="none" strike="noStrike" dirty="0" smtClean="0">
                          <a:effectLst/>
                        </a:rPr>
                        <a:t>სიმკვრივე 1, 2</a:t>
                      </a:r>
                      <a:endParaRPr lang="ka-GE" sz="1050" b="1" i="0" u="none" strike="noStrike" dirty="0">
                        <a:solidFill>
                          <a:srgbClr val="000000"/>
                        </a:solidFill>
                        <a:effectLst/>
                        <a:latin typeface="Calibri"/>
                      </a:endParaRPr>
                    </a:p>
                  </a:txBody>
                  <a:tcPr marL="6491" marR="6491" marT="9063" marB="0" anchor="ctr"/>
                </a:tc>
                <a:tc>
                  <a:txBody>
                    <a:bodyPr/>
                    <a:lstStyle/>
                    <a:p>
                      <a:pPr algn="l" fontAlgn="b"/>
                      <a:r>
                        <a:rPr lang="ka-GE" sz="1050" b="1" u="none" strike="noStrike" dirty="0">
                          <a:effectLst/>
                        </a:rPr>
                        <a:t>სოფლის ექიმების </a:t>
                      </a:r>
                      <a:r>
                        <a:rPr lang="ka-GE" sz="1050" b="1" u="none" strike="noStrike" dirty="0" smtClean="0">
                          <a:effectLst/>
                        </a:rPr>
                        <a:t>რაოდენობა 3</a:t>
                      </a:r>
                      <a:endParaRPr lang="ka-GE" sz="1050" b="1" i="0" u="none" strike="noStrike" dirty="0">
                        <a:solidFill>
                          <a:srgbClr val="000000"/>
                        </a:solidFill>
                        <a:effectLst/>
                        <a:latin typeface="Calibri"/>
                      </a:endParaRPr>
                    </a:p>
                  </a:txBody>
                  <a:tcPr marL="6491" marR="6491" marT="9063" marB="0" anchor="ctr"/>
                </a:tc>
                <a:tc>
                  <a:txBody>
                    <a:bodyPr/>
                    <a:lstStyle/>
                    <a:p>
                      <a:pPr algn="l" fontAlgn="b"/>
                      <a:r>
                        <a:rPr lang="ka-GE" sz="1050" b="1" u="none" strike="noStrike" dirty="0">
                          <a:effectLst/>
                        </a:rPr>
                        <a:t>კომპიუტერის სავარაუდო ხარჯი (</a:t>
                      </a:r>
                      <a:r>
                        <a:rPr lang="ka-GE" sz="1050" b="1" u="none" strike="noStrike" dirty="0" smtClean="0">
                          <a:effectLst/>
                        </a:rPr>
                        <a:t>ლარებში) 4,5 </a:t>
                      </a:r>
                      <a:endParaRPr lang="ka-GE" sz="1050" b="1" i="0" u="none" strike="noStrike" dirty="0">
                        <a:solidFill>
                          <a:srgbClr val="000000"/>
                        </a:solidFill>
                        <a:effectLst/>
                        <a:latin typeface="Calibri"/>
                      </a:endParaRPr>
                    </a:p>
                  </a:txBody>
                  <a:tcPr marL="6491" marR="6491" marT="9063" marB="0" anchor="ctr"/>
                </a:tc>
              </a:tr>
              <a:tr h="191534">
                <a:tc>
                  <a:txBody>
                    <a:bodyPr/>
                    <a:lstStyle/>
                    <a:p>
                      <a:pPr algn="l" fontAlgn="b"/>
                      <a:r>
                        <a:rPr lang="ka-GE" sz="1050" u="none" strike="noStrike">
                          <a:effectLst/>
                        </a:rPr>
                        <a:t>თბილისი</a:t>
                      </a:r>
                      <a:endParaRPr lang="ka-GE"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98%</a:t>
                      </a:r>
                      <a:endParaRPr lang="en-US" sz="1050" b="0" i="0" u="none" strike="noStrike">
                        <a:solidFill>
                          <a:srgbClr val="000000"/>
                        </a:solidFill>
                        <a:effectLst/>
                        <a:latin typeface="Calibri"/>
                      </a:endParaRPr>
                    </a:p>
                  </a:txBody>
                  <a:tcPr marL="6491" marR="6491" marT="9063" marB="0" anchor="b"/>
                </a:tc>
                <a:tc>
                  <a:txBody>
                    <a:bodyPr/>
                    <a:lstStyle/>
                    <a:p>
                      <a:pPr algn="l" fontAlgn="b"/>
                      <a:r>
                        <a:rPr lang="en-US" sz="1050" u="none" strike="noStrike">
                          <a:effectLst/>
                        </a:rPr>
                        <a:t> </a:t>
                      </a:r>
                      <a:endParaRPr lang="en-US" sz="1050" b="0" i="0" u="none" strike="noStrike">
                        <a:solidFill>
                          <a:srgbClr val="000000"/>
                        </a:solidFill>
                        <a:effectLst/>
                        <a:latin typeface="Calibri"/>
                      </a:endParaRPr>
                    </a:p>
                  </a:txBody>
                  <a:tcPr marL="6491" marR="6491" marT="9063" marB="0" anchor="b"/>
                </a:tc>
                <a:tc>
                  <a:txBody>
                    <a:bodyPr/>
                    <a:lstStyle/>
                    <a:p>
                      <a:pPr algn="l" fontAlgn="b"/>
                      <a:r>
                        <a:rPr lang="en-US" sz="1050" u="none" strike="noStrike" dirty="0">
                          <a:effectLst/>
                        </a:rPr>
                        <a:t> </a:t>
                      </a:r>
                      <a:endParaRPr lang="en-US" sz="1050" b="0" i="0" u="none" strike="noStrike" dirty="0">
                        <a:solidFill>
                          <a:srgbClr val="000000"/>
                        </a:solidFill>
                        <a:effectLst/>
                        <a:latin typeface="Calibri"/>
                      </a:endParaRPr>
                    </a:p>
                  </a:txBody>
                  <a:tcPr marL="6491" marR="6491" marT="9063" marB="0" anchor="b"/>
                </a:tc>
              </a:tr>
              <a:tr h="191534">
                <a:tc>
                  <a:txBody>
                    <a:bodyPr/>
                    <a:lstStyle/>
                    <a:p>
                      <a:pPr algn="l" fontAlgn="b"/>
                      <a:r>
                        <a:rPr lang="ka-GE" sz="1050" u="none" strike="noStrike" dirty="0">
                          <a:effectLst/>
                        </a:rPr>
                        <a:t>აჭარის არ</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69%</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dirty="0">
                          <a:effectLst/>
                        </a:rPr>
                        <a:t>107</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180,800</a:t>
                      </a:r>
                      <a:endParaRPr lang="en-US" sz="1050" b="0" i="0" u="none" strike="noStrike" dirty="0">
                        <a:solidFill>
                          <a:srgbClr val="000000"/>
                        </a:solidFill>
                        <a:effectLst/>
                        <a:latin typeface="Calibri"/>
                      </a:endParaRPr>
                    </a:p>
                  </a:txBody>
                  <a:tcPr marL="6491" marR="6491" marT="9063" marB="0" anchor="b"/>
                </a:tc>
              </a:tr>
              <a:tr h="226374">
                <a:tc>
                  <a:txBody>
                    <a:bodyPr/>
                    <a:lstStyle/>
                    <a:p>
                      <a:pPr algn="l" fontAlgn="b"/>
                      <a:r>
                        <a:rPr lang="ka-GE" sz="1050" u="none" strike="noStrike" dirty="0">
                          <a:effectLst/>
                        </a:rPr>
                        <a:t>ქვემო ქართლი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49%</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166</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280,000</a:t>
                      </a:r>
                      <a:endParaRPr lang="en-US" sz="1050" b="0" i="0" u="none" strike="noStrike">
                        <a:solidFill>
                          <a:srgbClr val="000000"/>
                        </a:solidFill>
                        <a:effectLst/>
                        <a:latin typeface="Calibri"/>
                      </a:endParaRPr>
                    </a:p>
                  </a:txBody>
                  <a:tcPr marL="6491" marR="6491" marT="9063" marB="0" anchor="b"/>
                </a:tc>
              </a:tr>
              <a:tr h="191534">
                <a:tc>
                  <a:txBody>
                    <a:bodyPr/>
                    <a:lstStyle/>
                    <a:p>
                      <a:pPr algn="l" fontAlgn="b"/>
                      <a:r>
                        <a:rPr lang="ka-GE" sz="1050" u="none" strike="noStrike" dirty="0">
                          <a:effectLst/>
                        </a:rPr>
                        <a:t>იმერეთი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43%</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217</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364,800</a:t>
                      </a:r>
                      <a:endParaRPr lang="en-US" sz="1050" b="0" i="0" u="none" strike="noStrike" dirty="0">
                        <a:solidFill>
                          <a:srgbClr val="000000"/>
                        </a:solidFill>
                        <a:effectLst/>
                        <a:latin typeface="Calibri"/>
                      </a:endParaRPr>
                    </a:p>
                  </a:txBody>
                  <a:tcPr marL="6491" marR="6491" marT="9063" marB="0" anchor="b"/>
                </a:tc>
              </a:tr>
              <a:tr h="347765">
                <a:tc>
                  <a:txBody>
                    <a:bodyPr/>
                    <a:lstStyle/>
                    <a:p>
                      <a:pPr algn="l" fontAlgn="b"/>
                      <a:r>
                        <a:rPr lang="ka-GE" sz="1050" u="none" strike="noStrike" dirty="0">
                          <a:effectLst/>
                        </a:rPr>
                        <a:t>შიდა ქართლი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34%</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133</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dirty="0">
                          <a:effectLst/>
                        </a:rPr>
                        <a:t>224,000</a:t>
                      </a:r>
                      <a:endParaRPr lang="en-US" sz="1050" b="0" i="0" u="none" strike="noStrike" dirty="0">
                        <a:solidFill>
                          <a:srgbClr val="000000"/>
                        </a:solidFill>
                        <a:effectLst/>
                        <a:latin typeface="Calibri"/>
                      </a:endParaRPr>
                    </a:p>
                  </a:txBody>
                  <a:tcPr marL="6491" marR="6491" marT="9063" marB="0" anchor="b"/>
                </a:tc>
              </a:tr>
              <a:tr h="347765">
                <a:tc>
                  <a:txBody>
                    <a:bodyPr/>
                    <a:lstStyle/>
                    <a:p>
                      <a:pPr algn="l" fontAlgn="b"/>
                      <a:r>
                        <a:rPr lang="ka-GE" sz="1050" u="none" strike="noStrike" dirty="0">
                          <a:effectLst/>
                        </a:rPr>
                        <a:t>სამცხე-ჯავახეთი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30%</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dirty="0">
                          <a:effectLst/>
                        </a:rPr>
                        <a:t>84</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142,400</a:t>
                      </a:r>
                      <a:endParaRPr lang="en-US" sz="1050" b="0" i="0" u="none" strike="noStrike" dirty="0">
                        <a:solidFill>
                          <a:srgbClr val="000000"/>
                        </a:solidFill>
                        <a:effectLst/>
                        <a:latin typeface="Calibri"/>
                      </a:endParaRPr>
                    </a:p>
                  </a:txBody>
                  <a:tcPr marL="6491" marR="6491" marT="9063" marB="0" anchor="b"/>
                </a:tc>
              </a:tr>
              <a:tr h="347765">
                <a:tc>
                  <a:txBody>
                    <a:bodyPr/>
                    <a:lstStyle/>
                    <a:p>
                      <a:pPr algn="l" fontAlgn="b"/>
                      <a:r>
                        <a:rPr lang="ka-GE" sz="1050" u="none" strike="noStrike" dirty="0">
                          <a:effectLst/>
                        </a:rPr>
                        <a:t>მცხეთა-მთიანეთი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29%</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63</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110,400</a:t>
                      </a:r>
                      <a:endParaRPr lang="en-US" sz="1050" b="0" i="0" u="none" strike="noStrike" dirty="0">
                        <a:solidFill>
                          <a:srgbClr val="000000"/>
                        </a:solidFill>
                        <a:effectLst/>
                        <a:latin typeface="Calibri"/>
                      </a:endParaRPr>
                    </a:p>
                  </a:txBody>
                  <a:tcPr marL="6491" marR="6491" marT="9063" marB="0" anchor="b"/>
                </a:tc>
              </a:tr>
              <a:tr h="347765">
                <a:tc>
                  <a:txBody>
                    <a:bodyPr/>
                    <a:lstStyle/>
                    <a:p>
                      <a:pPr algn="l" fontAlgn="b"/>
                      <a:r>
                        <a:rPr lang="ka-GE" sz="1050" u="none" strike="noStrike" dirty="0">
                          <a:effectLst/>
                        </a:rPr>
                        <a:t>სამეგრელო-ზემო სვანეთი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dirty="0">
                          <a:effectLst/>
                        </a:rPr>
                        <a:t>26%</a:t>
                      </a:r>
                      <a:endParaRPr lang="en-US"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167</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283,200</a:t>
                      </a:r>
                      <a:endParaRPr lang="en-US" sz="1050" b="0" i="0" u="none" strike="noStrike">
                        <a:solidFill>
                          <a:srgbClr val="000000"/>
                        </a:solidFill>
                        <a:effectLst/>
                        <a:latin typeface="Calibri"/>
                      </a:endParaRPr>
                    </a:p>
                  </a:txBody>
                  <a:tcPr marL="6491" marR="6491" marT="9063" marB="0" anchor="b"/>
                </a:tc>
              </a:tr>
              <a:tr h="191534">
                <a:tc>
                  <a:txBody>
                    <a:bodyPr/>
                    <a:lstStyle/>
                    <a:p>
                      <a:pPr algn="l" fontAlgn="b"/>
                      <a:r>
                        <a:rPr lang="ka-GE" sz="1050" u="none" strike="noStrike" dirty="0">
                          <a:effectLst/>
                        </a:rPr>
                        <a:t>კახეთი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26%</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209</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352,000</a:t>
                      </a:r>
                      <a:endParaRPr lang="en-US" sz="1050" b="0" i="0" u="none" strike="noStrike">
                        <a:solidFill>
                          <a:srgbClr val="000000"/>
                        </a:solidFill>
                        <a:effectLst/>
                        <a:latin typeface="Calibri"/>
                      </a:endParaRPr>
                    </a:p>
                  </a:txBody>
                  <a:tcPr marL="6491" marR="6491" marT="9063" marB="0" anchor="b"/>
                </a:tc>
              </a:tr>
              <a:tr h="191534">
                <a:tc>
                  <a:txBody>
                    <a:bodyPr/>
                    <a:lstStyle/>
                    <a:p>
                      <a:pPr algn="l" fontAlgn="b"/>
                      <a:r>
                        <a:rPr lang="ka-GE" sz="1050" u="none" strike="noStrike" dirty="0">
                          <a:effectLst/>
                        </a:rPr>
                        <a:t>გურია</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17%</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75</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126,400</a:t>
                      </a:r>
                      <a:endParaRPr lang="en-US" sz="1050" b="0" i="0" u="none" strike="noStrike">
                        <a:solidFill>
                          <a:srgbClr val="000000"/>
                        </a:solidFill>
                        <a:effectLst/>
                        <a:latin typeface="Calibri"/>
                      </a:endParaRPr>
                    </a:p>
                  </a:txBody>
                  <a:tcPr marL="6491" marR="6491" marT="9063" marB="0" anchor="b"/>
                </a:tc>
              </a:tr>
              <a:tr h="472738">
                <a:tc>
                  <a:txBody>
                    <a:bodyPr/>
                    <a:lstStyle/>
                    <a:p>
                      <a:pPr algn="l" fontAlgn="b"/>
                      <a:r>
                        <a:rPr lang="ka-GE" sz="1050" u="none" strike="noStrike" dirty="0">
                          <a:effectLst/>
                        </a:rPr>
                        <a:t>რაჭა-ლეჩხუმი და ქვემო სვანეთი</a:t>
                      </a:r>
                      <a:endParaRPr lang="ka-GE" sz="1050" b="0" i="0" u="none" strike="noStrike" dirty="0">
                        <a:solidFill>
                          <a:srgbClr val="000000"/>
                        </a:solidFill>
                        <a:effectLst/>
                        <a:latin typeface="Calibri"/>
                      </a:endParaRPr>
                    </a:p>
                  </a:txBody>
                  <a:tcPr marL="6491" marR="6491" marT="9063" marB="0" anchor="b"/>
                </a:tc>
                <a:tc>
                  <a:txBody>
                    <a:bodyPr/>
                    <a:lstStyle/>
                    <a:p>
                      <a:pPr algn="r" fontAlgn="b"/>
                      <a:r>
                        <a:rPr lang="en-US" sz="1050" u="none" strike="noStrike">
                          <a:effectLst/>
                        </a:rPr>
                        <a:t>7%</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62</a:t>
                      </a:r>
                      <a:endParaRPr lang="en-US" sz="1050" b="0" i="0" u="none" strike="noStrike">
                        <a:solidFill>
                          <a:srgbClr val="000000"/>
                        </a:solidFill>
                        <a:effectLst/>
                        <a:latin typeface="Calibri"/>
                      </a:endParaRPr>
                    </a:p>
                  </a:txBody>
                  <a:tcPr marL="6491" marR="6491" marT="9063" marB="0" anchor="b"/>
                </a:tc>
                <a:tc>
                  <a:txBody>
                    <a:bodyPr/>
                    <a:lstStyle/>
                    <a:p>
                      <a:pPr algn="r" fontAlgn="b"/>
                      <a:r>
                        <a:rPr lang="en-US" sz="1050" u="none" strike="noStrike">
                          <a:effectLst/>
                        </a:rPr>
                        <a:t>105,600</a:t>
                      </a:r>
                      <a:endParaRPr lang="en-US" sz="1050" b="0" i="0" u="none" strike="noStrike">
                        <a:solidFill>
                          <a:srgbClr val="000000"/>
                        </a:solidFill>
                        <a:effectLst/>
                        <a:latin typeface="Calibri"/>
                      </a:endParaRPr>
                    </a:p>
                  </a:txBody>
                  <a:tcPr marL="6491" marR="6491" marT="9063" marB="0" anchor="b"/>
                </a:tc>
              </a:tr>
              <a:tr h="191534">
                <a:tc>
                  <a:txBody>
                    <a:bodyPr/>
                    <a:lstStyle/>
                    <a:p>
                      <a:pPr algn="l" fontAlgn="b"/>
                      <a:r>
                        <a:rPr lang="ka-GE" sz="1050" b="1" u="none" strike="noStrike">
                          <a:effectLst/>
                        </a:rPr>
                        <a:t>სულ</a:t>
                      </a:r>
                      <a:endParaRPr lang="ka-GE" sz="1050" b="1" i="0" u="none" strike="noStrike">
                        <a:solidFill>
                          <a:srgbClr val="000000"/>
                        </a:solidFill>
                        <a:effectLst/>
                        <a:latin typeface="Calibri"/>
                      </a:endParaRPr>
                    </a:p>
                  </a:txBody>
                  <a:tcPr marL="6491" marR="6491" marT="9063" marB="0" anchor="b"/>
                </a:tc>
                <a:tc>
                  <a:txBody>
                    <a:bodyPr/>
                    <a:lstStyle/>
                    <a:p>
                      <a:pPr algn="r" fontAlgn="b"/>
                      <a:r>
                        <a:rPr lang="en-US" sz="1050" b="1" u="none" strike="noStrike">
                          <a:effectLst/>
                        </a:rPr>
                        <a:t>54%</a:t>
                      </a:r>
                      <a:endParaRPr lang="en-US" sz="1050" b="1" i="0" u="none" strike="noStrike">
                        <a:solidFill>
                          <a:srgbClr val="000000"/>
                        </a:solidFill>
                        <a:effectLst/>
                        <a:latin typeface="Calibri"/>
                      </a:endParaRPr>
                    </a:p>
                  </a:txBody>
                  <a:tcPr marL="6491" marR="6491" marT="9063" marB="0" anchor="b"/>
                </a:tc>
                <a:tc>
                  <a:txBody>
                    <a:bodyPr/>
                    <a:lstStyle/>
                    <a:p>
                      <a:pPr algn="r" fontAlgn="b"/>
                      <a:r>
                        <a:rPr lang="en-US" sz="1050" b="1" u="none" strike="noStrike">
                          <a:effectLst/>
                        </a:rPr>
                        <a:t>1,283</a:t>
                      </a:r>
                      <a:endParaRPr lang="en-US" sz="1050" b="1" i="0" u="none" strike="noStrike">
                        <a:solidFill>
                          <a:srgbClr val="000000"/>
                        </a:solidFill>
                        <a:effectLst/>
                        <a:latin typeface="Calibri"/>
                      </a:endParaRPr>
                    </a:p>
                  </a:txBody>
                  <a:tcPr marL="6491" marR="6491" marT="9063" marB="0" anchor="b"/>
                </a:tc>
                <a:tc>
                  <a:txBody>
                    <a:bodyPr/>
                    <a:lstStyle/>
                    <a:p>
                      <a:pPr algn="r" fontAlgn="b"/>
                      <a:r>
                        <a:rPr lang="en-US" sz="1050" b="1" u="none" strike="noStrike" dirty="0">
                          <a:effectLst/>
                        </a:rPr>
                        <a:t>2,169,600</a:t>
                      </a:r>
                      <a:endParaRPr lang="en-US" sz="1050" b="1" i="0" u="none" strike="noStrike" dirty="0">
                        <a:solidFill>
                          <a:srgbClr val="000000"/>
                        </a:solidFill>
                        <a:effectLst/>
                        <a:latin typeface="Calibri"/>
                      </a:endParaRPr>
                    </a:p>
                  </a:txBody>
                  <a:tcPr marL="6491" marR="6491" marT="9063" marB="0" anchor="b"/>
                </a:tc>
              </a:tr>
            </a:tbl>
          </a:graphicData>
        </a:graphic>
      </p:graphicFrame>
      <p:sp>
        <p:nvSpPr>
          <p:cNvPr id="6" name="Content Placeholder 5"/>
          <p:cNvSpPr>
            <a:spLocks noGrp="1"/>
          </p:cNvSpPr>
          <p:nvPr>
            <p:ph sz="half" idx="2"/>
          </p:nvPr>
        </p:nvSpPr>
        <p:spPr>
          <a:xfrm>
            <a:off x="4953000" y="2362200"/>
            <a:ext cx="4114800" cy="4191000"/>
          </a:xfrm>
        </p:spPr>
        <p:txBody>
          <a:bodyPr>
            <a:normAutofit fontScale="77500" lnSpcReduction="20000"/>
          </a:bodyPr>
          <a:lstStyle/>
          <a:p>
            <a:pPr marL="457200" lvl="0" indent="-457200">
              <a:buFont typeface="+mj-lt"/>
              <a:buAutoNum type="arabicPeriod"/>
            </a:pPr>
            <a:r>
              <a:rPr lang="ka-GE" sz="2000" dirty="0"/>
              <a:t>ინფორმაცია მოპოვებულია საქართველოს კომუნიკაციების ეროვნული კომისიის ვებ-გვერდიდან (</a:t>
            </a:r>
            <a:r>
              <a:rPr lang="ka-GE" sz="2000" u="sng" dirty="0">
                <a:hlinkClick r:id="rId2"/>
              </a:rPr>
              <a:t>http://analytics.gncc.ge/</a:t>
            </a:r>
            <a:r>
              <a:rPr lang="ka-GE" sz="2000" dirty="0"/>
              <a:t>)</a:t>
            </a:r>
            <a:endParaRPr lang="en-US" sz="2000" dirty="0"/>
          </a:p>
          <a:p>
            <a:pPr marL="457200" lvl="0" indent="-457200">
              <a:buFont typeface="+mj-lt"/>
              <a:buAutoNum type="arabicPeriod"/>
            </a:pPr>
            <a:r>
              <a:rPr lang="ka-GE" sz="2000" dirty="0"/>
              <a:t>სიმკვრივე გამოითვლება აბონენტი ფიზიკური პირების რაოდენობის შეფარდებით, შინამეურნეობების რაოდენობასთან- იგივეა რაც ინტერნეტის პენეტრაციის დონე.</a:t>
            </a:r>
            <a:endParaRPr lang="en-US" sz="2000" dirty="0"/>
          </a:p>
          <a:p>
            <a:pPr marL="457200" lvl="0" indent="-457200">
              <a:buFont typeface="+mj-lt"/>
              <a:buAutoNum type="arabicPeriod"/>
            </a:pPr>
            <a:r>
              <a:rPr lang="ka-GE" sz="2000" dirty="0"/>
              <a:t>ინფორმაციის წყარო: სოციალური მომსახურების </a:t>
            </a:r>
            <a:r>
              <a:rPr lang="ka-GE" sz="2000" dirty="0" smtClean="0"/>
              <a:t>სააგენტო</a:t>
            </a:r>
            <a:endParaRPr lang="en-US" sz="2000" dirty="0"/>
          </a:p>
          <a:p>
            <a:pPr marL="457200" lvl="0" indent="-457200">
              <a:buFont typeface="+mj-lt"/>
              <a:buAutoNum type="arabicPeriod"/>
            </a:pPr>
            <a:r>
              <a:rPr lang="ka-GE" sz="2000" dirty="0"/>
              <a:t>კომპიუტერული ტექნიკის საჭირო რაოდენობა გამოთვლილია როგორც სოფლის ექიმების რაოდენობას დამატებული 5% რეზერვისთვის (ლეპტოპის დაზიანების </a:t>
            </a:r>
            <a:r>
              <a:rPr lang="ka-GE" sz="2000" dirty="0" smtClean="0"/>
              <a:t>შემთხვევაში </a:t>
            </a:r>
            <a:r>
              <a:rPr lang="ka-GE" sz="2000" dirty="0"/>
              <a:t>მათი შეცვლისთვის).</a:t>
            </a:r>
            <a:endParaRPr lang="en-US" sz="2000" dirty="0"/>
          </a:p>
          <a:p>
            <a:pPr marL="457200" lvl="0" indent="-457200">
              <a:buFont typeface="+mj-lt"/>
              <a:buAutoNum type="arabicPeriod"/>
            </a:pPr>
            <a:r>
              <a:rPr lang="ka-GE" sz="2000" dirty="0"/>
              <a:t>ინფორმაციის წყარო: კომპიუტერული ტექნიკის კომპანია </a:t>
            </a:r>
            <a:r>
              <a:rPr lang="en-US" sz="2000" dirty="0"/>
              <a:t>UGT.</a:t>
            </a:r>
          </a:p>
          <a:p>
            <a:endParaRPr lang="en-US" sz="2000" dirty="0"/>
          </a:p>
        </p:txBody>
      </p:sp>
      <p:sp>
        <p:nvSpPr>
          <p:cNvPr id="5" name="Title 1"/>
          <p:cNvSpPr txBox="1">
            <a:spLocks/>
          </p:cNvSpPr>
          <p:nvPr/>
        </p:nvSpPr>
        <p:spPr>
          <a:xfrm>
            <a:off x="21566" y="1219200"/>
            <a:ext cx="8915400" cy="914400"/>
          </a:xfrm>
          <a:prstGeom prst="rect">
            <a:avLst/>
          </a:prstGeom>
          <a:ln>
            <a:noFill/>
          </a:ln>
        </p:spPr>
        <p:style>
          <a:lnRef idx="2">
            <a:schemeClr val="accent6"/>
          </a:lnRef>
          <a:fillRef idx="1">
            <a:schemeClr val="lt1"/>
          </a:fillRef>
          <a:effectRef idx="0">
            <a:schemeClr val="accent6"/>
          </a:effectRef>
          <a:fontRef idx="minor">
            <a:schemeClr val="dk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000" dirty="0" smtClean="0"/>
              <a:t>ცხრილში მოცემული სოფლის ექიმების რაოდენობა და კომპიუტერული ტექნიკით მათი აღჭურვისათვის საჭირო  სავარაუდო ხარჯები</a:t>
            </a:r>
            <a:endParaRPr lang="en-US" sz="2000" dirty="0"/>
          </a:p>
        </p:txBody>
      </p:sp>
    </p:spTree>
    <p:extLst>
      <p:ext uri="{BB962C8B-B14F-4D97-AF65-F5344CB8AC3E}">
        <p14:creationId xmlns:p14="http://schemas.microsoft.com/office/powerpoint/2010/main" val="1238639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990599"/>
          </a:xfrm>
          <a:solidFill>
            <a:schemeClr val="accent5">
              <a:lumMod val="20000"/>
              <a:lumOff val="80000"/>
            </a:schemeClr>
          </a:solidFill>
        </p:spPr>
        <p:txBody>
          <a:bodyPr vert="horz" lIns="91440" tIns="45720" rIns="91440" bIns="45720" rtlCol="0" anchor="ctr">
            <a:normAutofit fontScale="90000"/>
          </a:bodyPr>
          <a:lstStyle/>
          <a:p>
            <a: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გამოწერის თვიური სტატისტიკა</a:t>
            </a:r>
            <a:b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br>
            <a:endPar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67074444"/>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8277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chemeClr val="accent5">
              <a:lumMod val="20000"/>
              <a:lumOff val="80000"/>
            </a:schemeClr>
          </a:solidFill>
        </p:spPr>
        <p:txBody>
          <a:bodyPr vert="horz" lIns="91440" tIns="45720" rIns="91440" bIns="45720" rtlCol="0" anchor="ctr">
            <a:normAutofit/>
          </a:bodyPr>
          <a:lstStyle/>
          <a:p>
            <a: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რეალიზაციის თვიური სტატისტიკა</a:t>
            </a:r>
            <a:b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br>
            <a:endPar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14488060"/>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54175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accent5">
              <a:lumMod val="20000"/>
              <a:lumOff val="80000"/>
            </a:schemeClr>
          </a:solidFill>
        </p:spPr>
        <p:txBody>
          <a:bodyPr>
            <a:normAutofit/>
          </a:bodyPr>
          <a:lstStyle/>
          <a:p>
            <a:r>
              <a:rPr lang="ka-GE" sz="3600" dirty="0" smtClean="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არსებული ვითარება</a:t>
            </a:r>
            <a:endPar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152400" y="1905000"/>
            <a:ext cx="8362950" cy="762000"/>
          </a:xfrm>
        </p:spPr>
        <p:txBody>
          <a:bodyPr>
            <a:normAutofit/>
          </a:bodyPr>
          <a:lstStyle/>
          <a:p>
            <a:pPr marL="0" indent="0">
              <a:buNone/>
            </a:pPr>
            <a:r>
              <a:rPr lang="ka-GE" sz="2400" b="1" dirty="0"/>
              <a:t>დაიხვეწა ელ-რეცეპტების ელექტრონული სისტემა და გახდა მეტად მორგებული </a:t>
            </a:r>
            <a:r>
              <a:rPr lang="ka-GE" sz="2400" b="1" dirty="0" smtClean="0"/>
              <a:t>მომხმარებელზე:</a:t>
            </a:r>
            <a:endParaRPr lang="ka-GE" sz="2400" b="1" dirty="0"/>
          </a:p>
          <a:p>
            <a:endParaRPr lang="ka-GE" sz="2400" dirty="0" smtClean="0"/>
          </a:p>
          <a:p>
            <a:endParaRPr lang="en-US" sz="2400" dirty="0"/>
          </a:p>
        </p:txBody>
      </p:sp>
      <p:grpSp>
        <p:nvGrpSpPr>
          <p:cNvPr id="4" name="Group 3"/>
          <p:cNvGrpSpPr/>
          <p:nvPr/>
        </p:nvGrpSpPr>
        <p:grpSpPr>
          <a:xfrm>
            <a:off x="13596" y="1069671"/>
            <a:ext cx="9054204" cy="682929"/>
            <a:chOff x="-554665" y="41451"/>
            <a:chExt cx="8440565" cy="1037446"/>
          </a:xfrm>
        </p:grpSpPr>
        <p:sp>
          <p:nvSpPr>
            <p:cNvPr id="5" name="Rectangle 4"/>
            <p:cNvSpPr/>
            <p:nvPr/>
          </p:nvSpPr>
          <p:spPr>
            <a:xfrm>
              <a:off x="-554665" y="41451"/>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ზოგადი სტატისტიკა</a:t>
              </a:r>
            </a:p>
          </p:txBody>
        </p:sp>
        <p:sp>
          <p:nvSpPr>
            <p:cNvPr id="6" name="Rectangle 5"/>
            <p:cNvSpPr/>
            <p:nvPr/>
          </p:nvSpPr>
          <p:spPr>
            <a:xfrm>
              <a:off x="2275367" y="41452"/>
              <a:ext cx="2791043" cy="1037445"/>
            </a:xfrm>
            <a:prstGeom prst="rect">
              <a:avLst/>
            </a:prstGeom>
            <a:solidFill>
              <a:srgbClr val="009999"/>
            </a:solidFill>
            <a:ln>
              <a:solidFill>
                <a:srgbClr val="33CCCC"/>
              </a:solidFill>
            </a:ln>
            <a:effectLst>
              <a:glow rad="101600">
                <a:schemeClr val="accent1">
                  <a:lumMod val="75000"/>
                  <a:alpha val="60000"/>
                </a:schemeClr>
              </a:glow>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a:p>
              <a:pPr algn="ctr"/>
              <a:r>
                <a:rPr lang="en-US" sz="2000" b="1" dirty="0"/>
                <a:t>ტ</a:t>
              </a:r>
              <a:r>
                <a:rPr lang="ka-GE" sz="2000" b="1" dirty="0"/>
                <a:t>ექნიკური გაუმჯობესება</a:t>
              </a:r>
            </a:p>
            <a:p>
              <a:pPr algn="ctr"/>
              <a:endParaRPr lang="en-US" sz="2000" b="1" dirty="0"/>
            </a:p>
          </p:txBody>
        </p:sp>
        <p:sp>
          <p:nvSpPr>
            <p:cNvPr id="7" name="Rectangle 6"/>
            <p:cNvSpPr/>
            <p:nvPr/>
          </p:nvSpPr>
          <p:spPr>
            <a:xfrm>
              <a:off x="509485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r>
                <a:rPr lang="ka-GE" b="1" dirty="0" smtClean="0"/>
                <a:t>საინტეგრაციო სამუშაოები</a:t>
              </a:r>
              <a:endParaRPr lang="en-US" b="1" dirty="0"/>
            </a:p>
            <a:p>
              <a:pPr algn="ctr"/>
              <a:endParaRPr lang="ka-GE" dirty="0"/>
            </a:p>
            <a:p>
              <a:pPr algn="ctr"/>
              <a:endParaRPr lang="ka-GE" dirty="0"/>
            </a:p>
          </p:txBody>
        </p:sp>
      </p:grpSp>
      <p:sp>
        <p:nvSpPr>
          <p:cNvPr id="8" name="Content Placeholder 2"/>
          <p:cNvSpPr txBox="1">
            <a:spLocks/>
          </p:cNvSpPr>
          <p:nvPr/>
        </p:nvSpPr>
        <p:spPr>
          <a:xfrm>
            <a:off x="781050" y="2667000"/>
            <a:ext cx="7886700" cy="3886200"/>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2400" dirty="0" smtClean="0"/>
              <a:t>შეიქმნა და ამოქმედდა პაციენტის გვერდი</a:t>
            </a:r>
          </a:p>
          <a:p>
            <a:r>
              <a:rPr lang="ka-GE" sz="2400" dirty="0" smtClean="0"/>
              <a:t>პაციენტისათვის შეიქმნა ლოგირების სისტემა</a:t>
            </a:r>
          </a:p>
          <a:p>
            <a:r>
              <a:rPr lang="ka-GE" sz="2400" dirty="0" smtClean="0"/>
              <a:t>პაციენტებისა და ექიმებისათვის ამოქმედდა პაროლების ცვლილების ფუნქცია</a:t>
            </a:r>
          </a:p>
          <a:p>
            <a:r>
              <a:rPr lang="ka-GE" sz="2400" dirty="0" smtClean="0"/>
              <a:t>პაციენტებისა და ექიმებისათვის ამოქმედდა მათი პროფილის რედაქტირების ფუნქცია</a:t>
            </a:r>
          </a:p>
          <a:p>
            <a:r>
              <a:rPr lang="ka-GE" sz="2400" dirty="0" smtClean="0"/>
              <a:t>ფარმაცევტებისათვის შეიქმნა რეალიზაციების ისტორიის გვერდი</a:t>
            </a:r>
          </a:p>
          <a:p>
            <a:r>
              <a:rPr lang="ka-GE" sz="2400" dirty="0" smtClean="0"/>
              <a:t>აფთიაქში, მედიკამენტის გაცემის ფორმა ყოველთვის შეიძლება ამოიბეჭდოს რეალიზაციის ისტორიიდან</a:t>
            </a:r>
          </a:p>
          <a:p>
            <a:r>
              <a:rPr lang="ka-GE" sz="2400" dirty="0" smtClean="0"/>
              <a:t>სისტემაში შესვლისას ექიმს საშუალება აქვს აირჩიოს სამედიცინო დაწესებულება, რომლის ფარგლებშიც აწარმოებს იგი რეცეპტის გამოწერას.</a:t>
            </a:r>
          </a:p>
          <a:p>
            <a:r>
              <a:rPr lang="ka-GE" sz="2400" dirty="0" smtClean="0"/>
              <a:t>შესაძლებელია რეცეპტის გამოწერა და რეალიზაცია პირადობის არმქონე პირზე (მაგ. უცხო ქვეყნის მოქალაქეზე).</a:t>
            </a:r>
            <a:endParaRPr lang="en-US" sz="2400" dirty="0"/>
          </a:p>
        </p:txBody>
      </p:sp>
    </p:spTree>
    <p:extLst>
      <p:ext uri="{BB962C8B-B14F-4D97-AF65-F5344CB8AC3E}">
        <p14:creationId xmlns:p14="http://schemas.microsoft.com/office/powerpoint/2010/main" val="1975267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accent5">
              <a:lumMod val="20000"/>
              <a:lumOff val="80000"/>
            </a:schemeClr>
          </a:solidFill>
        </p:spPr>
        <p:txBody>
          <a:bodyPr>
            <a:normAutofit/>
          </a:bodyPr>
          <a:lstStyle/>
          <a:p>
            <a:r>
              <a:rPr lang="ka-GE" sz="3600" dirty="0" smtClean="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არსებული ვითარება</a:t>
            </a:r>
            <a:endPar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164852" y="1768415"/>
            <a:ext cx="8826748" cy="4784786"/>
          </a:xfrm>
        </p:spPr>
        <p:txBody>
          <a:bodyPr>
            <a:noAutofit/>
          </a:bodyPr>
          <a:lstStyle/>
          <a:p>
            <a:r>
              <a:rPr lang="ka-GE" sz="2000" dirty="0" smtClean="0"/>
              <a:t>მომზადდა „სერვისები“, რომელიც აფთიაქს საშუალებას აძლევს პროგრამულად დაუკავშირდეს ელ-რეცეპტების სისტემას, და უშუალოდ მისი გახსნის გარეშე, აფთიაქის შიდა პროგრამაში მიიღოს პაციენტისა და მასზე გამოწერილი მედიკამენტების შესახებ ინფორმაცია. </a:t>
            </a:r>
          </a:p>
          <a:p>
            <a:r>
              <a:rPr lang="ka-GE" sz="2000" dirty="0" smtClean="0"/>
              <a:t>ფარმაცევტის მიერ განხორციელებული ოპერაცია ავტომატურად აისახებ სახელმწიფო ელ-რეცეპტების სისტემაში.</a:t>
            </a:r>
          </a:p>
          <a:p>
            <a:r>
              <a:rPr lang="ka-GE" sz="2000" dirty="0"/>
              <a:t> </a:t>
            </a:r>
            <a:r>
              <a:rPr lang="ka-GE" sz="2000" dirty="0" smtClean="0"/>
              <a:t>საინტეგრაციო სამუშაოები დასრულებულია ყველა დიდ სააფთიაქო ქსელთან (ჯპს, პსპ, ავერსი, ფარმადეპო....)</a:t>
            </a:r>
          </a:p>
          <a:p>
            <a:r>
              <a:rPr lang="ka-GE" sz="2000" dirty="0" smtClean="0"/>
              <a:t>მოხდა ელ-რეცეპტების ინტეგრირება სამედიცინო </a:t>
            </a:r>
            <a:r>
              <a:rPr lang="ka-GE" sz="2000" dirty="0"/>
              <a:t>კორპორაცია „</a:t>
            </a:r>
            <a:r>
              <a:rPr lang="ka-GE" sz="2000" dirty="0" smtClean="0"/>
              <a:t>ევექსის“ შიდა ელექტრონული სამედიცინო ჩანაწერების სისტემასთან. </a:t>
            </a:r>
          </a:p>
        </p:txBody>
      </p:sp>
      <p:grpSp>
        <p:nvGrpSpPr>
          <p:cNvPr id="4" name="Group 3"/>
          <p:cNvGrpSpPr/>
          <p:nvPr/>
        </p:nvGrpSpPr>
        <p:grpSpPr>
          <a:xfrm>
            <a:off x="13596" y="1069671"/>
            <a:ext cx="9054204" cy="682929"/>
            <a:chOff x="-554665" y="41451"/>
            <a:chExt cx="8440565" cy="1037446"/>
          </a:xfrm>
        </p:grpSpPr>
        <p:sp>
          <p:nvSpPr>
            <p:cNvPr id="5" name="Rectangle 4"/>
            <p:cNvSpPr/>
            <p:nvPr/>
          </p:nvSpPr>
          <p:spPr>
            <a:xfrm>
              <a:off x="-554665" y="41451"/>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a:t>ზოგადი სტატისტიკა</a:t>
              </a:r>
            </a:p>
          </p:txBody>
        </p:sp>
        <p:sp>
          <p:nvSpPr>
            <p:cNvPr id="6" name="Rectangle 5"/>
            <p:cNvSpPr/>
            <p:nvPr/>
          </p:nvSpPr>
          <p:spPr>
            <a:xfrm>
              <a:off x="227536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smtClean="0"/>
                <a:t>ტ</a:t>
              </a:r>
              <a:r>
                <a:rPr lang="ka-GE" b="1" dirty="0" smtClean="0"/>
                <a:t>ექნიკური გაუმჯობესება</a:t>
              </a:r>
              <a:endParaRPr lang="ka-GE" b="1" dirty="0"/>
            </a:p>
            <a:p>
              <a:pPr algn="ctr"/>
              <a:endParaRPr lang="en-US" dirty="0"/>
            </a:p>
          </p:txBody>
        </p:sp>
        <p:sp>
          <p:nvSpPr>
            <p:cNvPr id="7" name="Rectangle 6"/>
            <p:cNvSpPr/>
            <p:nvPr/>
          </p:nvSpPr>
          <p:spPr>
            <a:xfrm>
              <a:off x="5094857" y="41452"/>
              <a:ext cx="2791043" cy="1037445"/>
            </a:xfrm>
            <a:prstGeom prst="rect">
              <a:avLst/>
            </a:prstGeom>
            <a:solidFill>
              <a:srgbClr val="009999"/>
            </a:solidFill>
            <a:ln>
              <a:solidFill>
                <a:srgbClr val="33CCCC"/>
              </a:solidFill>
            </a:ln>
            <a:effectLst>
              <a:glow rad="101600">
                <a:schemeClr val="accent1">
                  <a:lumMod val="75000"/>
                  <a:alpha val="60000"/>
                </a:schemeClr>
              </a:glow>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a:p>
              <a:pPr algn="ctr"/>
              <a:endParaRPr lang="en-US" sz="2000" b="1" dirty="0"/>
            </a:p>
            <a:p>
              <a:pPr algn="ctr"/>
              <a:r>
                <a:rPr lang="ka-GE" sz="2000" b="1" dirty="0"/>
                <a:t>საინტეგრაციო </a:t>
              </a:r>
              <a:r>
                <a:rPr lang="ka-GE" sz="2000" b="1" dirty="0" smtClean="0"/>
                <a:t>სამუშაოები</a:t>
              </a:r>
            </a:p>
            <a:p>
              <a:pPr algn="ctr"/>
              <a:endParaRPr lang="ka-GE" sz="2000" b="1" dirty="0"/>
            </a:p>
            <a:p>
              <a:pPr algn="ctr"/>
              <a:r>
                <a:rPr lang="ka-GE" sz="2000" b="1" dirty="0" smtClean="0"/>
                <a:t>ე</a:t>
              </a:r>
              <a:endParaRPr lang="ka-GE" sz="2000" b="1" dirty="0"/>
            </a:p>
          </p:txBody>
        </p:sp>
      </p:grpSp>
    </p:spTree>
    <p:extLst>
      <p:ext uri="{BB962C8B-B14F-4D97-AF65-F5344CB8AC3E}">
        <p14:creationId xmlns:p14="http://schemas.microsoft.com/office/powerpoint/2010/main" val="2129912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02"/>
            <a:ext cx="9144000" cy="1604501"/>
          </a:xfrm>
          <a:solidFill>
            <a:schemeClr val="accent5">
              <a:lumMod val="20000"/>
              <a:lumOff val="80000"/>
            </a:schemeClr>
          </a:solidFill>
        </p:spPr>
        <p:txBody>
          <a:bodyPr vert="horz" lIns="91440" tIns="45720" rIns="91440" bIns="45720" rtlCol="0" anchor="ctr">
            <a:normAutofit fontScale="90000"/>
          </a:bodyPr>
          <a:lstStyle/>
          <a:p>
            <a: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მიზანი</a:t>
            </a:r>
            <a:b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br>
            <a:r>
              <a:rPr lang="ka-GE" sz="31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2021 წლის 1 იანვრიდან, ელექტრონული წესით იწარმოება საქართველოში გამოწერილი ფორმა #3 რეცეპტების მინიმუმ 90%.</a:t>
            </a:r>
            <a:endParaRPr lang="en-US" sz="31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152400" y="2133600"/>
            <a:ext cx="8915400" cy="3733800"/>
          </a:xfrm>
        </p:spPr>
        <p:txBody>
          <a:bodyPr>
            <a:noAutofit/>
          </a:bodyPr>
          <a:lstStyle/>
          <a:p>
            <a:pPr marL="0" indent="0">
              <a:buNone/>
            </a:pPr>
            <a:r>
              <a:rPr lang="ka-GE" sz="1800" dirty="0" smtClean="0"/>
              <a:t>მიზნის მიღწევა განხორციელდება 2 ეტაპად:</a:t>
            </a:r>
          </a:p>
          <a:p>
            <a:pPr marL="0" indent="0">
              <a:buNone/>
            </a:pPr>
            <a:endParaRPr lang="ka-GE" sz="1800" dirty="0" smtClean="0"/>
          </a:p>
          <a:p>
            <a:pPr marL="0" indent="0">
              <a:buNone/>
            </a:pPr>
            <a:r>
              <a:rPr lang="ka-GE" sz="1800" b="1" dirty="0" smtClean="0"/>
              <a:t>ეტაპი 1.</a:t>
            </a:r>
            <a:r>
              <a:rPr lang="ka-GE" sz="1800" dirty="0" smtClean="0"/>
              <a:t> </a:t>
            </a:r>
            <a:r>
              <a:rPr lang="ka-GE" sz="1800" dirty="0"/>
              <a:t>	 </a:t>
            </a:r>
            <a:r>
              <a:rPr lang="ka-GE" sz="1800" dirty="0" smtClean="0"/>
              <a:t>   </a:t>
            </a:r>
            <a:r>
              <a:rPr lang="ka-GE" sz="1800" u="sng" dirty="0" smtClean="0"/>
              <a:t>2019 წლის 1 იანვრიდან</a:t>
            </a:r>
            <a:r>
              <a:rPr lang="ka-GE" sz="1800" dirty="0" smtClean="0"/>
              <a:t>, სახელმწიფო პროგრამებში ჩართული დაწესებულებებისათვის ფორმა #3 რეცეპტების ელექტრონულად გამოწერის ვალდებულება საქართველოს 5 დიდ ქალაქში: თბილისში, ქუთაისში, ბათუმში, ზუგდიდსა და თელავში</a:t>
            </a:r>
            <a:r>
              <a:rPr lang="en-US" sz="1800" dirty="0" smtClean="0"/>
              <a:t>, </a:t>
            </a:r>
            <a:r>
              <a:rPr lang="ka-GE" sz="1800" dirty="0" smtClean="0"/>
              <a:t>ასევე აჭარის ავტონომიური რესპუბლიკის სოფლის ექიმის პროგრამაში ჩართული ექიმებისათვის.</a:t>
            </a:r>
            <a:r>
              <a:rPr lang="en-US" sz="1800" dirty="0" smtClean="0"/>
              <a:t> </a:t>
            </a:r>
            <a:r>
              <a:rPr lang="ka-GE" sz="1800" dirty="0" smtClean="0"/>
              <a:t>აღნიშნული ეტაპი, ასევე, მოიცავს ამ ქალაქებში სააფთიაქო დაწესებულებათა ჩართვას პროექტში.  </a:t>
            </a:r>
            <a:endParaRPr lang="ka-GE" sz="1800" dirty="0"/>
          </a:p>
          <a:p>
            <a:pPr marL="0" indent="0">
              <a:buNone/>
            </a:pPr>
            <a:endParaRPr lang="ka-GE" sz="1800" dirty="0" smtClean="0"/>
          </a:p>
          <a:p>
            <a:pPr marL="0" indent="0">
              <a:buNone/>
            </a:pPr>
            <a:r>
              <a:rPr lang="ka-GE" sz="1800" b="1" dirty="0" smtClean="0"/>
              <a:t>ეტაპი 2.</a:t>
            </a:r>
            <a:r>
              <a:rPr lang="ka-GE" sz="1800" dirty="0" smtClean="0"/>
              <a:t>    </a:t>
            </a:r>
            <a:r>
              <a:rPr lang="ka-GE" sz="1800" u="sng" dirty="0" smtClean="0"/>
              <a:t>2021 </a:t>
            </a:r>
            <a:r>
              <a:rPr lang="ka-GE" sz="1800" u="sng" dirty="0" smtClean="0">
                <a:solidFill>
                  <a:srgbClr val="FF0000"/>
                </a:solidFill>
              </a:rPr>
              <a:t>(ან 2020) </a:t>
            </a:r>
            <a:r>
              <a:rPr lang="ka-GE" sz="1800" u="sng" dirty="0" smtClean="0"/>
              <a:t>წლის 1 იანვრიდან </a:t>
            </a:r>
            <a:r>
              <a:rPr lang="ka-GE" sz="1800" dirty="0"/>
              <a:t>ფორმა #3 რეცეპტების ელექტრონულად გამოწერის ვალდებულება </a:t>
            </a:r>
            <a:r>
              <a:rPr lang="ka-GE" sz="1800" dirty="0" smtClean="0"/>
              <a:t>სამედიცინო სერვისის ყველა მიმწოდებლისათვის (დაწესებულება/ექიმი) საქართველოს მთელ ტერიტორიაზე.</a:t>
            </a:r>
          </a:p>
          <a:p>
            <a:pPr marL="0" indent="0">
              <a:buNone/>
            </a:pPr>
            <a:endParaRPr lang="ka-GE" sz="1800" dirty="0"/>
          </a:p>
          <a:p>
            <a:pPr marL="0" indent="0">
              <a:buNone/>
            </a:pPr>
            <a:endParaRPr lang="en-US" sz="1800" dirty="0"/>
          </a:p>
        </p:txBody>
      </p:sp>
    </p:spTree>
    <p:extLst>
      <p:ext uri="{BB962C8B-B14F-4D97-AF65-F5344CB8AC3E}">
        <p14:creationId xmlns:p14="http://schemas.microsoft.com/office/powerpoint/2010/main" val="1082557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753350" cy="2898775"/>
          </a:xfrm>
        </p:spPr>
        <p:txBody>
          <a:bodyPr>
            <a:normAutofit/>
          </a:bodyPr>
          <a:lstStyle/>
          <a:p>
            <a:pPr marL="0" indent="0" algn="ctr">
              <a:buNone/>
            </a:pPr>
            <a:r>
              <a:rPr lang="ka-GE" sz="3200" b="1" dirty="0" smtClean="0"/>
              <a:t>ეტაპი 1</a:t>
            </a:r>
          </a:p>
        </p:txBody>
      </p:sp>
    </p:spTree>
    <p:extLst>
      <p:ext uri="{BB962C8B-B14F-4D97-AF65-F5344CB8AC3E}">
        <p14:creationId xmlns:p14="http://schemas.microsoft.com/office/powerpoint/2010/main" val="1474265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208" y="1524000"/>
            <a:ext cx="8839200" cy="4495800"/>
          </a:xfrm>
        </p:spPr>
        <p:txBody>
          <a:bodyPr>
            <a:normAutofit lnSpcReduction="10000"/>
          </a:bodyPr>
          <a:lstStyle/>
          <a:p>
            <a:pPr marL="0" indent="0">
              <a:buNone/>
            </a:pPr>
            <a:r>
              <a:rPr lang="ka-GE" sz="1800" dirty="0" smtClean="0"/>
              <a:t>პირველ ეტაპზე ელექტრონული რეცეპტის სისტემაში ჩაერთვება თბილისში</a:t>
            </a:r>
            <a:r>
              <a:rPr lang="ka-GE" sz="1800" dirty="0"/>
              <a:t>, ქუთაისში, ბათუმში, </a:t>
            </a:r>
            <a:r>
              <a:rPr lang="ka-GE" sz="1800" dirty="0" smtClean="0"/>
              <a:t>ზუგდიდში, თელავსა და აჭარის ავტონომიურ რესპუბლიკაში არსებული სამედიცინო სერვისების ის მიმწოდებლები, რომლებზე ზემოქმედების ბერკეტებიც გააჩნია სახელმწიფოს.</a:t>
            </a:r>
          </a:p>
          <a:p>
            <a:pPr marL="0" indent="0">
              <a:buNone/>
            </a:pPr>
            <a:r>
              <a:rPr lang="ka-GE" sz="1800" dirty="0" smtClean="0"/>
              <a:t>ასეთი ჯგუფებია:</a:t>
            </a:r>
          </a:p>
          <a:p>
            <a:pPr marL="457200" indent="-457200">
              <a:buFont typeface="+mj-lt"/>
              <a:buAutoNum type="arabicPeriod"/>
            </a:pPr>
            <a:r>
              <a:rPr lang="ka-GE" sz="1800" dirty="0" smtClean="0"/>
              <a:t>საყოველთაო ჯანდაცვის პროგრამებში ჩართული სამედიცინო დაწესებულებები</a:t>
            </a:r>
          </a:p>
          <a:p>
            <a:pPr marL="457200" indent="-457200">
              <a:buFont typeface="+mj-lt"/>
              <a:buAutoNum type="arabicPeriod"/>
            </a:pPr>
            <a:r>
              <a:rPr lang="ka-GE" sz="1800" dirty="0" smtClean="0"/>
              <a:t>ვერტიკალურ პროგრამებში ჩართული </a:t>
            </a:r>
            <a:r>
              <a:rPr lang="ka-GE" sz="1800" dirty="0"/>
              <a:t>სამედიცინო </a:t>
            </a:r>
            <a:r>
              <a:rPr lang="ka-GE" sz="1800" dirty="0" smtClean="0"/>
              <a:t>დაწესებულებები</a:t>
            </a:r>
          </a:p>
          <a:p>
            <a:pPr marL="457200" indent="-457200">
              <a:buFont typeface="+mj-lt"/>
              <a:buAutoNum type="arabicPeriod"/>
            </a:pPr>
            <a:r>
              <a:rPr lang="ka-GE" sz="1800" dirty="0" smtClean="0"/>
              <a:t>აჭარის რეგიონში მომუშავე სოფლის ექიმები. </a:t>
            </a:r>
          </a:p>
          <a:p>
            <a:pPr marL="457200" indent="-457200">
              <a:buFont typeface="+mj-lt"/>
              <a:buAutoNum type="arabicPeriod"/>
            </a:pPr>
            <a:endParaRPr lang="ka-GE" sz="1800" dirty="0"/>
          </a:p>
          <a:p>
            <a:pPr marL="457200" indent="-457200">
              <a:buFont typeface="+mj-lt"/>
              <a:buAutoNum type="arabicPeriod"/>
            </a:pPr>
            <a:endParaRPr lang="ka-GE" sz="1800" dirty="0" smtClean="0"/>
          </a:p>
          <a:p>
            <a:pPr marL="0" indent="0">
              <a:buNone/>
            </a:pPr>
            <a:r>
              <a:rPr lang="ka-GE" sz="1800" dirty="0" smtClean="0"/>
              <a:t>* მიუხედავად </a:t>
            </a:r>
            <a:r>
              <a:rPr lang="ka-GE" sz="1800" dirty="0"/>
              <a:t>რეცეპტის ელექტრონულად წარმოების სავალდებულოობისა, გამონაკლის შემთხვევაში, ელექტროენერგიის არქონის ან სხვა ტექნიკური პრობლემის  არსებობისას, დაშვებული იქნება რეცეპტის მატერიალურად გამოწერა, მაგრამ მისი გაელექტრონულების ვალდებულებით 48 საათის განმავლობაში (აღნიშნული განმარტებული იქნება ნორმატიულ აქტში). </a:t>
            </a:r>
            <a:endParaRPr lang="en-US" sz="1800" dirty="0"/>
          </a:p>
          <a:p>
            <a:pPr marL="457200" indent="-457200">
              <a:buFont typeface="+mj-lt"/>
              <a:buAutoNum type="arabicPeriod"/>
            </a:pPr>
            <a:endParaRPr lang="ka-GE" sz="1800" dirty="0" smtClean="0"/>
          </a:p>
          <a:p>
            <a:pPr marL="457200" indent="-457200">
              <a:buFont typeface="+mj-lt"/>
              <a:buAutoNum type="arabicPeriod"/>
            </a:pPr>
            <a:endParaRPr lang="ka-GE" sz="1800" dirty="0"/>
          </a:p>
          <a:p>
            <a:pPr marL="457200" indent="-457200">
              <a:buFont typeface="+mj-lt"/>
              <a:buAutoNum type="arabicPeriod"/>
            </a:pPr>
            <a:endParaRPr lang="ka-GE" sz="1800" dirty="0" smtClean="0"/>
          </a:p>
        </p:txBody>
      </p:sp>
      <p:sp>
        <p:nvSpPr>
          <p:cNvPr id="4" name="Title 1"/>
          <p:cNvSpPr txBox="1">
            <a:spLocks/>
          </p:cNvSpPr>
          <p:nvPr/>
        </p:nvSpPr>
        <p:spPr>
          <a:xfrm>
            <a:off x="27316" y="152400"/>
            <a:ext cx="8049883" cy="838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800" b="1" dirty="0" smtClean="0"/>
              <a:t>სამიზნე ჯგუფები</a:t>
            </a:r>
            <a:endParaRPr lang="en-US" sz="2800" b="1" dirty="0"/>
          </a:p>
        </p:txBody>
      </p:sp>
    </p:spTree>
    <p:extLst>
      <p:ext uri="{BB962C8B-B14F-4D97-AF65-F5344CB8AC3E}">
        <p14:creationId xmlns:p14="http://schemas.microsoft.com/office/powerpoint/2010/main" val="330529834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3290</TotalTime>
  <Words>1613</Words>
  <Application>Microsoft Office PowerPoint</Application>
  <PresentationFormat>On-screen Show (4:3)</PresentationFormat>
  <Paragraphs>310</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 Unicode MS</vt:lpstr>
      <vt:lpstr>Arial</vt:lpstr>
      <vt:lpstr>Calibri</vt:lpstr>
      <vt:lpstr>Calibri Light</vt:lpstr>
      <vt:lpstr>Sylfaen</vt:lpstr>
      <vt:lpstr>Times New Roman</vt:lpstr>
      <vt:lpstr>1_Office Theme</vt:lpstr>
      <vt:lpstr>ელექტრონული რეცეპტის სახელმწიფო სისტემა</vt:lpstr>
      <vt:lpstr>არსებული ვითარება</vt:lpstr>
      <vt:lpstr>გამოწერის თვიური სტატისტიკა </vt:lpstr>
      <vt:lpstr>რეალიზაციის თვიური სტატისტიკა </vt:lpstr>
      <vt:lpstr>არსებული ვითარება</vt:lpstr>
      <vt:lpstr>არსებული ვითარება</vt:lpstr>
      <vt:lpstr>მიზანი 2021 წლის 1 იანვრიდან, ელექტრონული წესით იწარმოება საქართველოში გამოწერილი ფორმა #3 რეცეპტების მინიმუმ 90%.</vt:lpstr>
      <vt:lpstr>PowerPoint Presentation</vt:lpstr>
      <vt:lpstr>PowerPoint Presentation</vt:lpstr>
      <vt:lpstr>მოტივაცია საყოველთაო ჯანდაცვისა და ვერტიკალურ პროგრამებში ჩართული სამედიცინო დაწესებულებებისათვის გარდამავალ პერიოდში - 2018 წლის განმავლობაში</vt:lpstr>
      <vt:lpstr>ფინანსური მოტივაცია სამედიცინო დაწესებულებებისათვის გარდამავლ პერიოდში - 2018 წლის განმავლობაში</vt:lpstr>
      <vt:lpstr>არაფინანსური მოტივაცია სამედიცინო დაწესებულებებისათვის გარდამავალ პერიოდში - 2018 წლის განმავლობაში</vt:lpstr>
      <vt:lpstr>ელ-რეცეპტის დანერგვის მხარდამჭერი ღონისძიებები 2018 წლის განმავლობაში (1) </vt:lpstr>
      <vt:lpstr>ელ-რეცეპტის დანერგვის მხარდამჭერი ღონისძიებები 2018 წლის განმავლობაში (2) </vt:lpstr>
      <vt:lpstr>ტრენინგების გეგმა-გრაფიკი</vt:lpstr>
      <vt:lpstr>PowerPoint Presentation</vt:lpstr>
      <vt:lpstr>PowerPoint Presentation</vt:lpstr>
      <vt:lpstr>რეგიონებში ტრენინგების ჩატარების სავარაუდო გეგმა-გრაფიკი</vt:lpstr>
      <vt:lpstr>საჭირო ფინანსური რესურსები (1)</vt:lpstr>
      <vt:lpstr>საჭირო ფინანსური რესურსები (2)</vt:lpstr>
      <vt:lpstr>PowerPoint Presentation</vt:lpstr>
      <vt:lpstr>დანართი #1: კომპიუტერული ტექნიკის შესასყიდად საჭირო ფინანსური რესურსები</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სახელმწიფო ელექტრონული რეცეპტების სისტემა</dc:title>
  <dc:creator>Shota Jamburidze</dc:creator>
  <cp:lastModifiedBy>Nino Berdzuli</cp:lastModifiedBy>
  <cp:revision>757</cp:revision>
  <cp:lastPrinted>2017-12-04T12:49:09Z</cp:lastPrinted>
  <dcterms:created xsi:type="dcterms:W3CDTF">2006-08-16T00:00:00Z</dcterms:created>
  <dcterms:modified xsi:type="dcterms:W3CDTF">2017-12-04T15:09:31Z</dcterms:modified>
</cp:coreProperties>
</file>